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2" r:id="rId5"/>
    <p:sldMasterId id="2147483703" r:id="rId6"/>
    <p:sldMasterId id="2147483704" r:id="rId7"/>
    <p:sldMasterId id="2147483705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21" r:id="rId75"/>
    <p:sldId id="322" r:id="rId76"/>
    <p:sldId id="323" r:id="rId77"/>
    <p:sldId id="324" r:id="rId78"/>
    <p:sldId id="325" r:id="rId79"/>
    <p:sldId id="326" r:id="rId80"/>
    <p:sldId id="327" r:id="rId81"/>
    <p:sldId id="328" r:id="rId82"/>
  </p:sldIdLst>
  <p:sldSz cy="5143500" cx="9144000"/>
  <p:notesSz cx="6858000" cy="9144000"/>
  <p:embeddedFontLst>
    <p:embeddedFont>
      <p:font typeface="Montserrat SemiBold"/>
      <p:regular r:id="rId83"/>
      <p:bold r:id="rId84"/>
      <p:italic r:id="rId85"/>
      <p:boldItalic r:id="rId86"/>
    </p:embeddedFont>
    <p:embeddedFont>
      <p:font typeface="Roboto"/>
      <p:regular r:id="rId87"/>
      <p:bold r:id="rId88"/>
      <p:italic r:id="rId89"/>
      <p:boldItalic r:id="rId90"/>
    </p:embeddedFont>
    <p:embeddedFont>
      <p:font typeface="Montserrat"/>
      <p:regular r:id="rId91"/>
      <p:bold r:id="rId92"/>
      <p:italic r:id="rId93"/>
      <p:boldItalic r:id="rId94"/>
    </p:embeddedFont>
    <p:embeddedFont>
      <p:font typeface="Urbanist SemiBold"/>
      <p:regular r:id="rId95"/>
      <p:bold r:id="rId96"/>
      <p:italic r:id="rId97"/>
      <p:boldItalic r:id="rId98"/>
    </p:embeddedFont>
    <p:embeddedFont>
      <p:font typeface="Urbanist Medium"/>
      <p:regular r:id="rId99"/>
      <p:bold r:id="rId100"/>
      <p:italic r:id="rId101"/>
      <p:boldItalic r:id="rId102"/>
    </p:embeddedFont>
    <p:embeddedFont>
      <p:font typeface="Tahoma"/>
      <p:regular r:id="rId103"/>
      <p:bold r:id="rId104"/>
    </p:embeddedFont>
    <p:embeddedFont>
      <p:font typeface="Urbanist"/>
      <p:regular r:id="rId105"/>
      <p:bold r:id="rId106"/>
      <p:italic r:id="rId107"/>
      <p:boldItalic r:id="rId108"/>
    </p:embeddedFont>
    <p:embeddedFont>
      <p:font typeface="Urbanist ExtraBold"/>
      <p:bold r:id="rId109"/>
      <p:boldItalic r:id="rId1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A6D94DB-E23B-46D6-8704-2A92D80A4F79}">
  <a:tblStyle styleId="{2A6D94DB-E23B-46D6-8704-2A92D80A4F7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ACE4DE30-EE5F-4BD4-ADB1-76D98C0AFEB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20" Type="http://schemas.openxmlformats.org/officeDocument/2006/relationships/slide" Target="slides/slide11.xml"/><Relationship Id="rId21" Type="http://schemas.openxmlformats.org/officeDocument/2006/relationships/slide" Target="slides/slide12.xml"/><Relationship Id="rId22" Type="http://schemas.openxmlformats.org/officeDocument/2006/relationships/slide" Target="slides/slide13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slide" Target="slides/slide16.xml"/><Relationship Id="rId26" Type="http://schemas.openxmlformats.org/officeDocument/2006/relationships/slide" Target="slides/slide17.xml"/><Relationship Id="rId27" Type="http://schemas.openxmlformats.org/officeDocument/2006/relationships/slide" Target="slides/slide18.xml"/><Relationship Id="rId28" Type="http://schemas.openxmlformats.org/officeDocument/2006/relationships/slide" Target="slides/slide19.xml"/><Relationship Id="rId29" Type="http://schemas.openxmlformats.org/officeDocument/2006/relationships/slide" Target="slides/slide20.xml"/><Relationship Id="rId30" Type="http://schemas.openxmlformats.org/officeDocument/2006/relationships/slide" Target="slides/slide21.xml"/><Relationship Id="rId31" Type="http://schemas.openxmlformats.org/officeDocument/2006/relationships/slide" Target="slides/slide22.xml"/><Relationship Id="rId32" Type="http://schemas.openxmlformats.org/officeDocument/2006/relationships/slide" Target="slides/slide23.xml"/><Relationship Id="rId33" Type="http://schemas.openxmlformats.org/officeDocument/2006/relationships/slide" Target="slides/slide24.xml"/><Relationship Id="rId34" Type="http://schemas.openxmlformats.org/officeDocument/2006/relationships/slide" Target="slides/slide25.xml"/><Relationship Id="rId35" Type="http://schemas.openxmlformats.org/officeDocument/2006/relationships/slide" Target="slides/slide26.xml"/><Relationship Id="rId36" Type="http://schemas.openxmlformats.org/officeDocument/2006/relationships/slide" Target="slides/slide27.xml"/><Relationship Id="rId37" Type="http://schemas.openxmlformats.org/officeDocument/2006/relationships/slide" Target="slides/slide28.xml"/><Relationship Id="rId38" Type="http://schemas.openxmlformats.org/officeDocument/2006/relationships/slide" Target="slides/slide29.xml"/><Relationship Id="rId39" Type="http://schemas.openxmlformats.org/officeDocument/2006/relationships/slide" Target="slides/slide30.xml"/><Relationship Id="rId40" Type="http://schemas.openxmlformats.org/officeDocument/2006/relationships/slide" Target="slides/slide31.xml"/><Relationship Id="rId41" Type="http://schemas.openxmlformats.org/officeDocument/2006/relationships/slide" Target="slides/slide32.xml"/><Relationship Id="rId42" Type="http://schemas.openxmlformats.org/officeDocument/2006/relationships/slide" Target="slides/slide33.xml"/><Relationship Id="rId43" Type="http://schemas.openxmlformats.org/officeDocument/2006/relationships/slide" Target="slides/slide34.xml"/><Relationship Id="rId44" Type="http://schemas.openxmlformats.org/officeDocument/2006/relationships/slide" Target="slides/slide35.xml"/><Relationship Id="rId45" Type="http://schemas.openxmlformats.org/officeDocument/2006/relationships/slide" Target="slides/slide36.xml"/><Relationship Id="rId46" Type="http://schemas.openxmlformats.org/officeDocument/2006/relationships/slide" Target="slides/slide37.xml"/><Relationship Id="rId47" Type="http://schemas.openxmlformats.org/officeDocument/2006/relationships/slide" Target="slides/slide38.xml"/><Relationship Id="rId48" Type="http://schemas.openxmlformats.org/officeDocument/2006/relationships/slide" Target="slides/slide39.xml"/><Relationship Id="rId49" Type="http://schemas.openxmlformats.org/officeDocument/2006/relationships/slide" Target="slides/slide40.xml"/><Relationship Id="rId50" Type="http://schemas.openxmlformats.org/officeDocument/2006/relationships/slide" Target="slides/slide41.xml"/><Relationship Id="rId51" Type="http://schemas.openxmlformats.org/officeDocument/2006/relationships/slide" Target="slides/slide42.xml"/><Relationship Id="rId52" Type="http://schemas.openxmlformats.org/officeDocument/2006/relationships/slide" Target="slides/slide43.xml"/><Relationship Id="rId53" Type="http://schemas.openxmlformats.org/officeDocument/2006/relationships/slide" Target="slides/slide44.xml"/><Relationship Id="rId54" Type="http://schemas.openxmlformats.org/officeDocument/2006/relationships/slide" Target="slides/slide45.xml"/><Relationship Id="rId55" Type="http://schemas.openxmlformats.org/officeDocument/2006/relationships/slide" Target="slides/slide46.xml"/><Relationship Id="rId56" Type="http://schemas.openxmlformats.org/officeDocument/2006/relationships/slide" Target="slides/slide47.xml"/><Relationship Id="rId57" Type="http://schemas.openxmlformats.org/officeDocument/2006/relationships/slide" Target="slides/slide48.xml"/><Relationship Id="rId58" Type="http://schemas.openxmlformats.org/officeDocument/2006/relationships/slide" Target="slides/slide49.xml"/><Relationship Id="rId59" Type="http://schemas.openxmlformats.org/officeDocument/2006/relationships/slide" Target="slides/slide50.xml"/><Relationship Id="rId60" Type="http://schemas.openxmlformats.org/officeDocument/2006/relationships/slide" Target="slides/slide51.xml"/><Relationship Id="rId61" Type="http://schemas.openxmlformats.org/officeDocument/2006/relationships/slide" Target="slides/slide52.xml"/><Relationship Id="rId62" Type="http://schemas.openxmlformats.org/officeDocument/2006/relationships/slide" Target="slides/slide53.xml"/><Relationship Id="rId63" Type="http://schemas.openxmlformats.org/officeDocument/2006/relationships/slide" Target="slides/slide54.xml"/><Relationship Id="rId64" Type="http://schemas.openxmlformats.org/officeDocument/2006/relationships/slide" Target="slides/slide55.xml"/><Relationship Id="rId65" Type="http://schemas.openxmlformats.org/officeDocument/2006/relationships/slide" Target="slides/slide56.xml"/><Relationship Id="rId66" Type="http://schemas.openxmlformats.org/officeDocument/2006/relationships/slide" Target="slides/slide57.xml"/><Relationship Id="rId67" Type="http://schemas.openxmlformats.org/officeDocument/2006/relationships/slide" Target="slides/slide58.xml"/><Relationship Id="rId68" Type="http://schemas.openxmlformats.org/officeDocument/2006/relationships/slide" Target="slides/slide59.xml"/><Relationship Id="rId69" Type="http://schemas.openxmlformats.org/officeDocument/2006/relationships/slide" Target="slides/slide60.xml"/><Relationship Id="rId70" Type="http://schemas.openxmlformats.org/officeDocument/2006/relationships/slide" Target="slides/slide61.xml"/><Relationship Id="rId71" Type="http://schemas.openxmlformats.org/officeDocument/2006/relationships/slide" Target="slides/slide62.xml"/><Relationship Id="rId72" Type="http://schemas.openxmlformats.org/officeDocument/2006/relationships/slide" Target="slides/slide63.xml"/><Relationship Id="rId73" Type="http://schemas.openxmlformats.org/officeDocument/2006/relationships/slide" Target="slides/slide64.xml"/><Relationship Id="rId74" Type="http://schemas.openxmlformats.org/officeDocument/2006/relationships/slide" Target="slides/slide65.xml"/><Relationship Id="rId75" Type="http://schemas.openxmlformats.org/officeDocument/2006/relationships/slide" Target="slides/slide66.xml"/><Relationship Id="rId76" Type="http://schemas.openxmlformats.org/officeDocument/2006/relationships/slide" Target="slides/slide67.xml"/><Relationship Id="rId77" Type="http://schemas.openxmlformats.org/officeDocument/2006/relationships/slide" Target="slides/slide68.xml"/><Relationship Id="rId78" Type="http://schemas.openxmlformats.org/officeDocument/2006/relationships/slide" Target="slides/slide69.xml"/><Relationship Id="rId79" Type="http://schemas.openxmlformats.org/officeDocument/2006/relationships/slide" Target="slides/slide70.xml"/><Relationship Id="rId80" Type="http://schemas.openxmlformats.org/officeDocument/2006/relationships/slide" Target="slides/slide71.xml"/><Relationship Id="rId81" Type="http://schemas.openxmlformats.org/officeDocument/2006/relationships/slide" Target="slides/slide72.xml"/><Relationship Id="rId82" Type="http://schemas.openxmlformats.org/officeDocument/2006/relationships/slide" Target="slides/slide73.xml"/><Relationship Id="rId83" Type="http://schemas.openxmlformats.org/officeDocument/2006/relationships/font" Target="fonts/MontserratSemiBold-regular.fntdata"/><Relationship Id="rId84" Type="http://schemas.openxmlformats.org/officeDocument/2006/relationships/font" Target="fonts/MontserratSemiBold-bold.fntdata"/><Relationship Id="rId85" Type="http://schemas.openxmlformats.org/officeDocument/2006/relationships/font" Target="fonts/MontserratSemiBold-italic.fntdata"/><Relationship Id="rId86" Type="http://schemas.openxmlformats.org/officeDocument/2006/relationships/font" Target="fonts/MontserratSemiBold-boldItalic.fntdata"/><Relationship Id="rId87" Type="http://schemas.openxmlformats.org/officeDocument/2006/relationships/font" Target="fonts/Roboto-regular.fntdata"/><Relationship Id="rId88" Type="http://schemas.openxmlformats.org/officeDocument/2006/relationships/font" Target="fonts/Roboto-bold.fntdata"/><Relationship Id="rId89" Type="http://schemas.openxmlformats.org/officeDocument/2006/relationships/font" Target="fonts/Roboto-italic.fntdata"/><Relationship Id="rId90" Type="http://schemas.openxmlformats.org/officeDocument/2006/relationships/font" Target="fonts/Roboto-boldItalic.fntdata"/><Relationship Id="rId91" Type="http://schemas.openxmlformats.org/officeDocument/2006/relationships/font" Target="fonts/Montserrat-regular.fntdata"/><Relationship Id="rId92" Type="http://schemas.openxmlformats.org/officeDocument/2006/relationships/font" Target="fonts/Montserrat-bold.fntdata"/><Relationship Id="rId93" Type="http://schemas.openxmlformats.org/officeDocument/2006/relationships/font" Target="fonts/Montserrat-italic.fntdata"/><Relationship Id="rId94" Type="http://schemas.openxmlformats.org/officeDocument/2006/relationships/font" Target="fonts/Montserrat-boldItalic.fntdata"/><Relationship Id="rId95" Type="http://schemas.openxmlformats.org/officeDocument/2006/relationships/font" Target="fonts/UrbanistSemiBold-regular.fntdata"/><Relationship Id="rId96" Type="http://schemas.openxmlformats.org/officeDocument/2006/relationships/font" Target="fonts/UrbanistSemiBold-bold.fntdata"/><Relationship Id="rId97" Type="http://schemas.openxmlformats.org/officeDocument/2006/relationships/font" Target="fonts/UrbanistSemiBold-italic.fntdata"/><Relationship Id="rId98" Type="http://schemas.openxmlformats.org/officeDocument/2006/relationships/font" Target="fonts/UrbanistSemiBold-boldItalic.fntdata"/><Relationship Id="rId99" Type="http://schemas.openxmlformats.org/officeDocument/2006/relationships/font" Target="fonts/UrbanistMedium-regular.fntdata"/><Relationship Id="rId100" Type="http://schemas.openxmlformats.org/officeDocument/2006/relationships/font" Target="fonts/UrbanistMedium-bold.fntdata"/><Relationship Id="rId101" Type="http://schemas.openxmlformats.org/officeDocument/2006/relationships/font" Target="fonts/UrbanistMedium-italic.fntdata"/><Relationship Id="rId102" Type="http://schemas.openxmlformats.org/officeDocument/2006/relationships/font" Target="fonts/UrbanistMedium-boldItalic.fntdata"/><Relationship Id="rId103" Type="http://schemas.openxmlformats.org/officeDocument/2006/relationships/font" Target="fonts/Tahoma-regular.fntdata"/><Relationship Id="rId104" Type="http://schemas.openxmlformats.org/officeDocument/2006/relationships/font" Target="fonts/Tahoma-bold.fntdata"/><Relationship Id="rId105" Type="http://schemas.openxmlformats.org/officeDocument/2006/relationships/font" Target="fonts/Urbanist-regular.fntdata"/><Relationship Id="rId106" Type="http://schemas.openxmlformats.org/officeDocument/2006/relationships/font" Target="fonts/Urbanist-bold.fntdata"/><Relationship Id="rId107" Type="http://schemas.openxmlformats.org/officeDocument/2006/relationships/font" Target="fonts/Urbanist-italic.fntdata"/><Relationship Id="rId108" Type="http://schemas.openxmlformats.org/officeDocument/2006/relationships/font" Target="fonts/Urbanist-boldItalic.fntdata"/><Relationship Id="rId109" Type="http://schemas.openxmlformats.org/officeDocument/2006/relationships/font" Target="fonts/UrbanistExtraBold-bold.fntdata"/><Relationship Id="rId110" Type="http://schemas.openxmlformats.org/officeDocument/2006/relationships/font" Target="fonts/UrbanistExtraBold-boldItalic.fntdata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f99986f24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f99986f24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f99986f246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5" name="Google Shape;575;g3f99986f246_0_2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f99986f246_0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3f99986f246_0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f99986f246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3f99986f246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f99986f246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3f99986f246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f99986f246_0_19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7" name="Google Shape;647;g3f99986f246_0_19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3f99986f246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3f99986f246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3f99986f246_0_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3f99986f246_0_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f99986f246_0_20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3f99986f246_0_20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3f99986f246_0_20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3f99986f246_0_20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3f99986f246_0_5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3f99986f246_0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99986f24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99986f24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7" name="Google Shape;7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1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3" name="Google Shape;893;p1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0" name="Google Shape;960;p1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1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1" name="Google Shape;102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5" name="Google Shape;1055;p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6" name="Google Shape;1056;p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3" name="Google Shape;1093;p4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94" name="Google Shape;1094;p4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f99986f24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f99986f24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0" name="Google Shape;1130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6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5" name="Google Shape;1155;p6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6" name="Google Shape;1156;p6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0" name="Google Shape;1190;p7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1" name="Google Shape;1191;p7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1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9" name="Google Shape;1249;p15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50" name="Google Shape;1250;p15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16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8" name="Google Shape;1288;p16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89" name="Google Shape;1289;p16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1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5" name="Google Shape;1345;p17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46" name="Google Shape;1346;p17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18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0" name="Google Shape;1380;p18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1" name="Google Shape;1381;p18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5" name="Google Shape;141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5" name="Google Shape;142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f99986f246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f99986f246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5" name="Google Shape;144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9" name="Google Shape;147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2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2" name="Google Shape;1492;p2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93" name="Google Shape;1493;p2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7" name="Google Shape;152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2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4" name="Google Shape;1564;p25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65" name="Google Shape;1565;p25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9" name="Google Shape;159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6" name="Google Shape;164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2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4" name="Google Shape;169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0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2" name="Google Shape;174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8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p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0" name="Google Shape;1790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f99986f246_0_128:notes"/>
          <p:cNvSpPr/>
          <p:nvPr>
            <p:ph idx="2" type="sldImg"/>
          </p:nvPr>
        </p:nvSpPr>
        <p:spPr>
          <a:xfrm>
            <a:off x="685114" y="857465"/>
            <a:ext cx="5487900" cy="231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g3f99986f246_0_128:notes"/>
          <p:cNvSpPr txBox="1"/>
          <p:nvPr>
            <p:ph idx="1" type="body"/>
          </p:nvPr>
        </p:nvSpPr>
        <p:spPr>
          <a:xfrm>
            <a:off x="685800" y="3301238"/>
            <a:ext cx="5486400" cy="27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3f99986f246_0_128:notes"/>
          <p:cNvSpPr txBox="1"/>
          <p:nvPr>
            <p:ph idx="12" type="sldNum"/>
          </p:nvPr>
        </p:nvSpPr>
        <p:spPr>
          <a:xfrm>
            <a:off x="3884613" y="651554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6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Google Shape;1837;p3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8" name="Google Shape;1838;p31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39" name="Google Shape;1839;p31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p3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3" name="Google Shape;1873;p3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4" name="Google Shape;1874;p3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g3f99986f246_0_1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8" name="Google Shape;1908;g3f99986f246_0_1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8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g3f99986f246_0_1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0" name="Google Shape;1920;g3f99986f246_0_1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g3f99986f246_0_1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32" name="Google Shape;1932;g3f99986f246_0_13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4" name="Shape 1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5" name="Google Shape;1975;g3f99986f246_0_1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6" name="Google Shape;1976;g3f99986f246_0_1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g3f99986f246_0_14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3" name="Google Shape;1993;g3f99986f246_0_1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g3f99986f246_0_14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3" name="Google Shape;2003;g3f99986f246_0_14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5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3f99986f246_0_14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3f99986f246_0_1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7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g3f99986f246_0_14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9" name="Google Shape;2069;g3f99986f246_0_1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f99986f246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f99986f246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3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g3f99986f246_0_1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95" name="Google Shape;2095;g3f99986f246_0_15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5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g3f99986f246_0_15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7" name="Google Shape;2137;g3f99986f246_0_15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5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g3f99986f246_0_15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47" name="Google Shape;2147;g3f99986f246_0_15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5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g3f99986f246_0_15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67" name="Google Shape;2167;g3f99986f246_0_15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3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" name="Google Shape;2184;g3f99986f246_0_15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85" name="Google Shape;2185;g3f99986f246_0_15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9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g3f99986f246_0_16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21" name="Google Shape;2221;g3f99986f246_0_16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5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g3f99986f246_0_16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37" name="Google Shape;2237;g3f99986f246_0_16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9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g3f99986f246_0_1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51" name="Google Shape;2251;g3f99986f246_0_16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7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g3f99986f246_0_1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69" name="Google Shape;2269;g3f99986f246_0_16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3" name="Shape 2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4" name="Google Shape;2284;g3f99986f246_0_16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85" name="Google Shape;2285;g3f99986f246_0_16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f99986f246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f99986f246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9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g3f99986f246_0_17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01" name="Google Shape;2301;g3f99986f246_0_17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5" name="Shape 2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6" name="Google Shape;2316;g3f99986f246_0_17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17" name="Google Shape;2317;g3f99986f246_0_17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g3f99986f246_0_17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33" name="Google Shape;2333;g3f99986f246_0_17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7" name="Shape 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8" name="Google Shape;2348;g3f99986f246_0_17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49" name="Google Shape;2349;g3f99986f246_0_17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f99986f246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1" name="Google Shape;531;g3f99986f246_0_2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f99986f246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5" name="Google Shape;555;g3f99986f246_0_2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g"/></Relationships>
</file>

<file path=ppt/slideLayouts/_rels/slideLayout4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">
  <p:cSld name="DEFAUL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 Konten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bandinga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" type="body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1" name="Google Shape;61;p12"/>
          <p:cNvSpPr txBox="1"/>
          <p:nvPr>
            <p:ph idx="2" type="body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2" name="Google Shape;62;p12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3" name="Google Shape;63;p12"/>
          <p:cNvSpPr txBox="1"/>
          <p:nvPr>
            <p:ph idx="4" type="body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dul Saja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9" name="Google Shape;69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onten dengan Keterangan" type="objTx">
  <p:cSld name="OBJECT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75" name="Google Shape;75;p14"/>
          <p:cNvSpPr txBox="1"/>
          <p:nvPr>
            <p:ph idx="2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76" name="Google Shape;76;p1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mbar dengan Keterangan" type="picTx">
  <p:cSld name="PICTURE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1" name="Google Shape;81;p15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83" name="Google Shape;83;p1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1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5" name="Google Shape;85;p1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dul dan Teks Vertikal" type="vertTx">
  <p:cSld name="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9" name="Google Shape;89;p1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0" name="Google Shape;90;p1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1" name="Google Shape;91;p1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dul Vertikal dan Teks" type="vertTitleAndTx">
  <p:cSld name="VERTICAL_TITLE_AND_VERTICAL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5" name="Google Shape;95;p1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6" name="Google Shape;96;p1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1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6" name="Google Shape;106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7" name="Google Shape;10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0" name="Google Shape;11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8" name="Google Shape;118;p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9" name="Google Shape;11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5" name="Google Shape;125;p2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6" name="Google Shape;12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9" name="Google Shape;12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3" name="Google Shape;133;p2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4" name="Google Shape;134;p2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5" name="Google Shape;13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38" name="Google Shape;138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1" name="Google Shape;141;p2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2" name="Google Shape;142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osong" type="blank">
  <p:cSld name="BLANK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1" name="Google Shape;151;p3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2" name="Google Shape;152;p3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dul dan Konten" type="obj">
  <p:cSld name="OBJEC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5" name="Google Shape;155;p32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6" name="Google Shape;156;p3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7" name="Google Shape;157;p3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8" name="Google Shape;158;p3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osong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Judul" type="title">
  <p:cSld name="TITLE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3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1" name="Google Shape;161;p33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62" name="Google Shape;162;p3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3" name="Google Shape;163;p3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4" name="Google Shape;164;p3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Judul 1">
  <p:cSld name="TITLE_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7" name="Google Shape;167;p34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68" name="Google Shape;168;p3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9" name="Google Shape;169;p3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0" name="Google Shape;170;p3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Judul 1 1">
  <p:cSld name="TITLE_1_1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5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3" name="Google Shape;173;p35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74" name="Google Shape;174;p3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5" name="Google Shape;175;p3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6" name="Google Shape;176;p3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Bagian" type="secHead">
  <p:cSld name="SECTION_HEADER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6"/>
          <p:cNvSpPr txBox="1"/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9" name="Google Shape;179;p36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0" name="Google Shape;180;p3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1" name="Google Shape;181;p3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2" name="Google Shape;182;p3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 Konten" type="twoObj">
  <p:cSld name="TWO_OBJECTS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5" name="Google Shape;185;p37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86" name="Google Shape;186;p37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87" name="Google Shape;187;p3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8" name="Google Shape;188;p3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9" name="Google Shape;189;p3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erbandingan" type="twoTxTwoObj">
  <p:cSld name="TWO_OBJECTS_WITH_TEXT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8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2" name="Google Shape;192;p38"/>
          <p:cNvSpPr txBox="1"/>
          <p:nvPr>
            <p:ph idx="1" type="body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93" name="Google Shape;193;p38"/>
          <p:cNvSpPr txBox="1"/>
          <p:nvPr>
            <p:ph idx="2" type="body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4" name="Google Shape;194;p38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95" name="Google Shape;195;p38"/>
          <p:cNvSpPr txBox="1"/>
          <p:nvPr>
            <p:ph idx="4" type="body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6" name="Google Shape;196;p3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7" name="Google Shape;197;p3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8" name="Google Shape;198;p3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dul Saja" type="titleOnly">
  <p:cSld name="TITLE_ONLY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9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1" name="Google Shape;201;p3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2" name="Google Shape;202;p3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3" name="Google Shape;203;p3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onten dengan Keterangan" type="objTx">
  <p:cSld name="OBJECT_WITH_CAPTION_TEXT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0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6" name="Google Shape;206;p40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207" name="Google Shape;207;p40"/>
          <p:cNvSpPr txBox="1"/>
          <p:nvPr>
            <p:ph idx="2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208" name="Google Shape;208;p4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09" name="Google Shape;209;p4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0" name="Google Shape;210;p4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mbar dengan Keterangan" type="picTx">
  <p:cSld name="PICTURE_WITH_CAPTION_TEXT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1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3" name="Google Shape;213;p41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41"/>
          <p:cNvSpPr txBox="1"/>
          <p:nvPr>
            <p:ph idx="1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215" name="Google Shape;215;p4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6" name="Google Shape;216;p4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7" name="Google Shape;217;p4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dul dan Teks Vertikal" type="vertTx">
  <p:cSld name="VERTICAL_TEXT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0" name="Google Shape;220;p42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21" name="Google Shape;221;p4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2" name="Google Shape;222;p4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3" name="Google Shape;223;p4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indent="-3238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dul Vertikal dan Teks" type="vertTitleAndTx">
  <p:cSld name="VERTICAL_TITLE_AND_VERTICAL_TEXT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3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6" name="Google Shape;226;p43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27" name="Google Shape;227;p4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8" name="Google Shape;228;p4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9" name="Google Shape;229;p4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32" name="Google Shape;232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indent="-342900" lvl="1" marL="9144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indent="-323850" lvl="2" marL="137160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indent="-317500" lvl="3" marL="18288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233" name="Google Shape;233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">
  <p:cSld name="DEFAUL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42" name="Google Shape;242;p4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43" name="Google Shape;243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46" name="Google Shape;246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9" name="Google Shape;249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0" name="Google Shape;250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3" name="Google Shape;253;p5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4" name="Google Shape;254;p5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5" name="Google Shape;255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8" name="Google Shape;258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61" name="Google Shape;261;p5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2" name="Google Shape;262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udul dan Konten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65" name="Google Shape;265;p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5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69" name="Google Shape;269;p5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70" name="Google Shape;270;p5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1" name="Google Shape;271;p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74" name="Google Shape;274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7" name="Google Shape;277;p5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8" name="Google Shape;278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Judul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0" name="Google Shape;30;p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Judul 1">
  <p:cSld name="TITLE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6" name="Google Shape;36;p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Judul 1 1">
  <p:cSld name="TITLE_1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 Bagian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theme" Target="../theme/theme3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theme" Target="../theme/theme1.xml"/></Relationships>
</file>

<file path=ppt/slideMasters/_rels/slideMaster3.xml.rels><?xml version='1.0' encoding='UTF-8' standalone='yes'?>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3.xml"/><Relationship Id="rId18" Type="http://schemas.openxmlformats.org/officeDocument/2006/relationships/theme" Target="../theme/theme2.xml"/></Relationships>
</file>

<file path=ppt/slideMasters/_rels/slideMaster4.xml.rels><?xml version='1.0' encoding='UTF-8' standalone='yes'?>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9.xml"/><Relationship Id="rId8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4.xml"/><Relationship Id="rId13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30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3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7" name="Google Shape;147;p3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8" name="Google Shape;148;p3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8" name="Google Shape;238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39" name="Google Shape;239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Relationship Id="rId6" Type="http://schemas.openxmlformats.org/officeDocument/2006/relationships/image" Target="../media/image2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5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9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1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Relationship Id="rId6" Type="http://schemas.openxmlformats.org/officeDocument/2006/relationships/image" Target="../media/image12.png"/><Relationship Id="rId7" Type="http://schemas.openxmlformats.org/officeDocument/2006/relationships/image" Target="../media/image6.png"/><Relationship Id="rId8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48.png"/><Relationship Id="rId6" Type="http://schemas.openxmlformats.org/officeDocument/2006/relationships/image" Target="../media/image47.png"/><Relationship Id="rId7" Type="http://schemas.openxmlformats.org/officeDocument/2006/relationships/image" Target="../media/image60.png"/><Relationship Id="rId8" Type="http://schemas.openxmlformats.org/officeDocument/2006/relationships/image" Target="../media/image46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Relationship Id="rId4" Type="http://schemas.openxmlformats.org/officeDocument/2006/relationships/image" Target="../media/image24.png"/><Relationship Id="rId5" Type="http://schemas.openxmlformats.org/officeDocument/2006/relationships/image" Target="../media/image60.png"/><Relationship Id="rId6" Type="http://schemas.openxmlformats.org/officeDocument/2006/relationships/image" Target="../media/image46.png"/><Relationship Id="rId7" Type="http://schemas.openxmlformats.org/officeDocument/2006/relationships/image" Target="../media/image12.png"/><Relationship Id="rId8" Type="http://schemas.openxmlformats.org/officeDocument/2006/relationships/image" Target="../media/image6.png"/><Relationship Id="rId9" Type="http://schemas.openxmlformats.org/officeDocument/2006/relationships/image" Target="../media/image8.png"/><Relationship Id="rId10" Type="http://schemas.openxmlformats.org/officeDocument/2006/relationships/image" Target="../media/image59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8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2.png"/><Relationship Id="rId4" Type="http://schemas.openxmlformats.org/officeDocument/2006/relationships/image" Target="../media/image80.png"/><Relationship Id="rId5" Type="http://schemas.openxmlformats.org/officeDocument/2006/relationships/image" Target="../media/image68.png"/><Relationship Id="rId6" Type="http://schemas.openxmlformats.org/officeDocument/2006/relationships/image" Target="../media/image35.png"/><Relationship Id="rId7" Type="http://schemas.openxmlformats.org/officeDocument/2006/relationships/image" Target="../media/image66.png"/><Relationship Id="rId8" Type="http://schemas.openxmlformats.org/officeDocument/2006/relationships/image" Target="../media/image64.png"/><Relationship Id="rId9" Type="http://schemas.openxmlformats.org/officeDocument/2006/relationships/image" Target="../media/image67.png"/><Relationship Id="rId10" Type="http://schemas.openxmlformats.org/officeDocument/2006/relationships/image" Target="../media/image60.png"/><Relationship Id="rId11" Type="http://schemas.openxmlformats.org/officeDocument/2006/relationships/image" Target="../media/image4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Relationship Id="rId5" Type="http://schemas.openxmlformats.org/officeDocument/2006/relationships/image" Target="../media/image12.png"/><Relationship Id="rId6" Type="http://schemas.openxmlformats.org/officeDocument/2006/relationships/image" Target="../media/image6.png"/><Relationship Id="rId7" Type="http://schemas.openxmlformats.org/officeDocument/2006/relationships/image" Target="../media/image8.png"/><Relationship Id="rId8" Type="http://schemas.openxmlformats.org/officeDocument/2006/relationships/image" Target="../media/image69.png"/><Relationship Id="rId9" Type="http://schemas.openxmlformats.org/officeDocument/2006/relationships/image" Target="../media/image65.png"/><Relationship Id="rId10" Type="http://schemas.openxmlformats.org/officeDocument/2006/relationships/image" Target="../media/image76.png"/><Relationship Id="rId11" Type="http://schemas.openxmlformats.org/officeDocument/2006/relationships/image" Target="../media/image7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1.png"/><Relationship Id="rId4" Type="http://schemas.openxmlformats.org/officeDocument/2006/relationships/image" Target="../media/image60.png"/><Relationship Id="rId5" Type="http://schemas.openxmlformats.org/officeDocument/2006/relationships/image" Target="../media/image46.png"/><Relationship Id="rId6" Type="http://schemas.openxmlformats.org/officeDocument/2006/relationships/image" Target="../media/image12.png"/><Relationship Id="rId7" Type="http://schemas.openxmlformats.org/officeDocument/2006/relationships/image" Target="../media/image6.png"/><Relationship Id="rId8" Type="http://schemas.openxmlformats.org/officeDocument/2006/relationships/image" Target="../media/image8.png"/><Relationship Id="rId9" Type="http://schemas.openxmlformats.org/officeDocument/2006/relationships/image" Target="../media/image87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4.png"/><Relationship Id="rId4" Type="http://schemas.openxmlformats.org/officeDocument/2006/relationships/image" Target="../media/image93.png"/><Relationship Id="rId5" Type="http://schemas.openxmlformats.org/officeDocument/2006/relationships/image" Target="../media/image86.png"/><Relationship Id="rId6" Type="http://schemas.openxmlformats.org/officeDocument/2006/relationships/image" Target="../media/image69.png"/><Relationship Id="rId7" Type="http://schemas.openxmlformats.org/officeDocument/2006/relationships/image" Target="../media/image8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7.png"/><Relationship Id="rId11" Type="http://schemas.openxmlformats.org/officeDocument/2006/relationships/image" Target="../media/image79.png"/><Relationship Id="rId12" Type="http://schemas.openxmlformats.org/officeDocument/2006/relationships/image" Target="../media/image78.png"/><Relationship Id="rId13" Type="http://schemas.openxmlformats.org/officeDocument/2006/relationships/image" Target="../media/image60.png"/><Relationship Id="rId14" Type="http://schemas.openxmlformats.org/officeDocument/2006/relationships/image" Target="../media/image4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Relationship Id="rId6" Type="http://schemas.openxmlformats.org/officeDocument/2006/relationships/image" Target="../media/image12.png"/><Relationship Id="rId7" Type="http://schemas.openxmlformats.org/officeDocument/2006/relationships/image" Target="../media/image6.png"/><Relationship Id="rId8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1.png"/><Relationship Id="rId4" Type="http://schemas.openxmlformats.org/officeDocument/2006/relationships/image" Target="../media/image1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5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1.pn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Relationship Id="rId5" Type="http://schemas.openxmlformats.org/officeDocument/2006/relationships/image" Target="../media/image92.png"/><Relationship Id="rId6" Type="http://schemas.openxmlformats.org/officeDocument/2006/relationships/image" Target="../media/image97.png"/><Relationship Id="rId7" Type="http://schemas.openxmlformats.org/officeDocument/2006/relationships/image" Target="../media/image88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jp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22.png"/><Relationship Id="rId8" Type="http://schemas.openxmlformats.org/officeDocument/2006/relationships/image" Target="../media/image9.jpg"/><Relationship Id="rId9" Type="http://schemas.openxmlformats.org/officeDocument/2006/relationships/image" Target="../media/image10.jpg"/><Relationship Id="rId10" Type="http://schemas.openxmlformats.org/officeDocument/2006/relationships/image" Target="../media/image18.jpg"/><Relationship Id="rId11" Type="http://schemas.openxmlformats.org/officeDocument/2006/relationships/image" Target="../media/image19.png"/><Relationship Id="rId12" Type="http://schemas.openxmlformats.org/officeDocument/2006/relationships/image" Target="../media/image11.png"/><Relationship Id="rId13" Type="http://schemas.openxmlformats.org/officeDocument/2006/relationships/image" Target="../media/image24.png"/><Relationship Id="rId14" Type="http://schemas.openxmlformats.org/officeDocument/2006/relationships/image" Target="../media/image60.png"/><Relationship Id="rId15" Type="http://schemas.openxmlformats.org/officeDocument/2006/relationships/image" Target="../media/image46.png"/><Relationship Id="rId16" Type="http://schemas.openxmlformats.org/officeDocument/2006/relationships/image" Target="../media/image20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4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2.png"/><Relationship Id="rId4" Type="http://schemas.openxmlformats.org/officeDocument/2006/relationships/image" Target="../media/image97.png"/><Relationship Id="rId5" Type="http://schemas.openxmlformats.org/officeDocument/2006/relationships/image" Target="../media/image88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5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5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7.png"/><Relationship Id="rId4" Type="http://schemas.openxmlformats.org/officeDocument/2006/relationships/image" Target="../media/image96.png"/><Relationship Id="rId5" Type="http://schemas.openxmlformats.org/officeDocument/2006/relationships/image" Target="../media/image60.png"/><Relationship Id="rId6" Type="http://schemas.openxmlformats.org/officeDocument/2006/relationships/image" Target="../media/image46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Relationship Id="rId5" Type="http://schemas.openxmlformats.org/officeDocument/2006/relationships/image" Target="../media/image96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Relationship Id="rId5" Type="http://schemas.openxmlformats.org/officeDocument/2006/relationships/image" Target="../media/image96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98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01.jpg"/><Relationship Id="rId4" Type="http://schemas.openxmlformats.org/officeDocument/2006/relationships/image" Target="../media/image103.jpg"/><Relationship Id="rId5" Type="http://schemas.openxmlformats.org/officeDocument/2006/relationships/image" Target="../media/image110.jpg"/><Relationship Id="rId6" Type="http://schemas.openxmlformats.org/officeDocument/2006/relationships/image" Target="../media/image60.png"/><Relationship Id="rId7" Type="http://schemas.openxmlformats.org/officeDocument/2006/relationships/image" Target="../media/image4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96.pn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6.pn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96.pn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96.pn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16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99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08.png"/><Relationship Id="rId4" Type="http://schemas.openxmlformats.org/officeDocument/2006/relationships/image" Target="../media/image102.png"/><Relationship Id="rId5" Type="http://schemas.openxmlformats.org/officeDocument/2006/relationships/image" Target="../media/image100.png"/><Relationship Id="rId6" Type="http://schemas.openxmlformats.org/officeDocument/2006/relationships/image" Target="../media/image122.png"/><Relationship Id="rId7" Type="http://schemas.openxmlformats.org/officeDocument/2006/relationships/image" Target="../media/image106.png"/><Relationship Id="rId8" Type="http://schemas.openxmlformats.org/officeDocument/2006/relationships/image" Target="../media/image107.png"/><Relationship Id="rId9" Type="http://schemas.openxmlformats.org/officeDocument/2006/relationships/image" Target="../media/image60.png"/><Relationship Id="rId10" Type="http://schemas.openxmlformats.org/officeDocument/2006/relationships/image" Target="../media/image46.png"/><Relationship Id="rId11" Type="http://schemas.openxmlformats.org/officeDocument/2006/relationships/image" Target="../media/image12.png"/><Relationship Id="rId12" Type="http://schemas.openxmlformats.org/officeDocument/2006/relationships/image" Target="../media/image6.png"/><Relationship Id="rId13" Type="http://schemas.openxmlformats.org/officeDocument/2006/relationships/image" Target="../media/image8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09.jpg"/><Relationship Id="rId4" Type="http://schemas.openxmlformats.org/officeDocument/2006/relationships/image" Target="../media/image60.png"/><Relationship Id="rId5" Type="http://schemas.openxmlformats.org/officeDocument/2006/relationships/image" Target="../media/image46.png"/><Relationship Id="rId6" Type="http://schemas.openxmlformats.org/officeDocument/2006/relationships/image" Target="../media/image12.png"/><Relationship Id="rId7" Type="http://schemas.openxmlformats.org/officeDocument/2006/relationships/image" Target="../media/image6.png"/><Relationship Id="rId8" Type="http://schemas.openxmlformats.org/officeDocument/2006/relationships/image" Target="../media/image8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4.png"/><Relationship Id="rId4" Type="http://schemas.openxmlformats.org/officeDocument/2006/relationships/image" Target="../media/image154.png"/><Relationship Id="rId5" Type="http://schemas.openxmlformats.org/officeDocument/2006/relationships/image" Target="../media/image159.png"/><Relationship Id="rId6" Type="http://schemas.openxmlformats.org/officeDocument/2006/relationships/image" Target="../media/image119.png"/><Relationship Id="rId7" Type="http://schemas.openxmlformats.org/officeDocument/2006/relationships/image" Target="../media/image60.png"/><Relationship Id="rId8" Type="http://schemas.openxmlformats.org/officeDocument/2006/relationships/image" Target="../media/image46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11.jpg"/><Relationship Id="rId4" Type="http://schemas.openxmlformats.org/officeDocument/2006/relationships/image" Target="../media/image115.jpg"/><Relationship Id="rId5" Type="http://schemas.openxmlformats.org/officeDocument/2006/relationships/image" Target="../media/image29.jpg"/><Relationship Id="rId6" Type="http://schemas.openxmlformats.org/officeDocument/2006/relationships/image" Target="../media/image30.jpg"/><Relationship Id="rId7" Type="http://schemas.openxmlformats.org/officeDocument/2006/relationships/image" Target="../media/image31.jpg"/><Relationship Id="rId8" Type="http://schemas.openxmlformats.org/officeDocument/2006/relationships/image" Target="../media/image32.jpg"/><Relationship Id="rId9" Type="http://schemas.openxmlformats.org/officeDocument/2006/relationships/image" Target="../media/image60.png"/><Relationship Id="rId10" Type="http://schemas.openxmlformats.org/officeDocument/2006/relationships/image" Target="../media/image46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12.jpg"/><Relationship Id="rId4" Type="http://schemas.openxmlformats.org/officeDocument/2006/relationships/image" Target="../media/image114.jpg"/><Relationship Id="rId5" Type="http://schemas.openxmlformats.org/officeDocument/2006/relationships/image" Target="../media/image113.jpg"/><Relationship Id="rId6" Type="http://schemas.openxmlformats.org/officeDocument/2006/relationships/image" Target="../media/image24.png"/><Relationship Id="rId7" Type="http://schemas.openxmlformats.org/officeDocument/2006/relationships/image" Target="../media/image60.png"/><Relationship Id="rId8" Type="http://schemas.openxmlformats.org/officeDocument/2006/relationships/image" Target="../media/image4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Relationship Id="rId4" Type="http://schemas.openxmlformats.org/officeDocument/2006/relationships/image" Target="../media/image23.jpg"/><Relationship Id="rId5" Type="http://schemas.openxmlformats.org/officeDocument/2006/relationships/image" Target="../media/image26.jpg"/><Relationship Id="rId6" Type="http://schemas.openxmlformats.org/officeDocument/2006/relationships/image" Target="../media/image25.jpg"/><Relationship Id="rId7" Type="http://schemas.openxmlformats.org/officeDocument/2006/relationships/image" Target="../media/image28.png"/><Relationship Id="rId8" Type="http://schemas.openxmlformats.org/officeDocument/2006/relationships/image" Target="../media/image35.png"/><Relationship Id="rId9" Type="http://schemas.openxmlformats.org/officeDocument/2006/relationships/image" Target="../media/image60.png"/><Relationship Id="rId10" Type="http://schemas.openxmlformats.org/officeDocument/2006/relationships/image" Target="../media/image46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24.png"/><Relationship Id="rId4" Type="http://schemas.openxmlformats.org/officeDocument/2006/relationships/image" Target="../media/image129.jpg"/><Relationship Id="rId5" Type="http://schemas.openxmlformats.org/officeDocument/2006/relationships/image" Target="../media/image126.jpg"/><Relationship Id="rId6" Type="http://schemas.openxmlformats.org/officeDocument/2006/relationships/image" Target="../media/image132.jpg"/><Relationship Id="rId7" Type="http://schemas.openxmlformats.org/officeDocument/2006/relationships/image" Target="../media/image117.jpg"/><Relationship Id="rId8" Type="http://schemas.openxmlformats.org/officeDocument/2006/relationships/image" Target="../media/image60.png"/><Relationship Id="rId9" Type="http://schemas.openxmlformats.org/officeDocument/2006/relationships/image" Target="../media/image46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31.jpg"/><Relationship Id="rId4" Type="http://schemas.openxmlformats.org/officeDocument/2006/relationships/image" Target="../media/image141.jpg"/><Relationship Id="rId5" Type="http://schemas.openxmlformats.org/officeDocument/2006/relationships/image" Target="../media/image24.png"/><Relationship Id="rId6" Type="http://schemas.openxmlformats.org/officeDocument/2006/relationships/image" Target="../media/image125.jpg"/><Relationship Id="rId7" Type="http://schemas.openxmlformats.org/officeDocument/2006/relationships/image" Target="../media/image60.png"/><Relationship Id="rId8" Type="http://schemas.openxmlformats.org/officeDocument/2006/relationships/image" Target="../media/image46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58.png"/><Relationship Id="rId4" Type="http://schemas.openxmlformats.org/officeDocument/2006/relationships/image" Target="../media/image118.png"/><Relationship Id="rId5" Type="http://schemas.openxmlformats.org/officeDocument/2006/relationships/image" Target="../media/image127.png"/><Relationship Id="rId6" Type="http://schemas.openxmlformats.org/officeDocument/2006/relationships/image" Target="../media/image121.png"/><Relationship Id="rId7" Type="http://schemas.openxmlformats.org/officeDocument/2006/relationships/image" Target="../media/image124.png"/><Relationship Id="rId8" Type="http://schemas.openxmlformats.org/officeDocument/2006/relationships/image" Target="../media/image123.png"/><Relationship Id="rId9" Type="http://schemas.openxmlformats.org/officeDocument/2006/relationships/image" Target="../media/image133.png"/><Relationship Id="rId10" Type="http://schemas.openxmlformats.org/officeDocument/2006/relationships/image" Target="../media/image136.png"/><Relationship Id="rId11" Type="http://schemas.openxmlformats.org/officeDocument/2006/relationships/image" Target="../media/image128.png"/><Relationship Id="rId12" Type="http://schemas.openxmlformats.org/officeDocument/2006/relationships/image" Target="../media/image130.png"/><Relationship Id="rId13" Type="http://schemas.openxmlformats.org/officeDocument/2006/relationships/image" Target="../media/image137.jpg"/><Relationship Id="rId14" Type="http://schemas.openxmlformats.org/officeDocument/2006/relationships/image" Target="../media/image60.png"/><Relationship Id="rId15" Type="http://schemas.openxmlformats.org/officeDocument/2006/relationships/image" Target="../media/image46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35.jpg"/><Relationship Id="rId4" Type="http://schemas.openxmlformats.org/officeDocument/2006/relationships/image" Target="../media/image138.jpg"/><Relationship Id="rId5" Type="http://schemas.openxmlformats.org/officeDocument/2006/relationships/image" Target="../media/image24.png"/><Relationship Id="rId6" Type="http://schemas.openxmlformats.org/officeDocument/2006/relationships/image" Target="../media/image60.png"/><Relationship Id="rId7" Type="http://schemas.openxmlformats.org/officeDocument/2006/relationships/image" Target="../media/image46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24.png"/><Relationship Id="rId4" Type="http://schemas.openxmlformats.org/officeDocument/2006/relationships/image" Target="../media/image134.jpg"/><Relationship Id="rId5" Type="http://schemas.openxmlformats.org/officeDocument/2006/relationships/image" Target="../media/image60.png"/><Relationship Id="rId6" Type="http://schemas.openxmlformats.org/officeDocument/2006/relationships/image" Target="../media/image46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43.jpg"/><Relationship Id="rId4" Type="http://schemas.openxmlformats.org/officeDocument/2006/relationships/image" Target="../media/image149.jpg"/><Relationship Id="rId5" Type="http://schemas.openxmlformats.org/officeDocument/2006/relationships/image" Target="../media/image24.png"/><Relationship Id="rId6" Type="http://schemas.openxmlformats.org/officeDocument/2006/relationships/image" Target="../media/image151.jpg"/><Relationship Id="rId7" Type="http://schemas.openxmlformats.org/officeDocument/2006/relationships/image" Target="../media/image60.png"/><Relationship Id="rId8" Type="http://schemas.openxmlformats.org/officeDocument/2006/relationships/image" Target="../media/image46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24.png"/><Relationship Id="rId4" Type="http://schemas.openxmlformats.org/officeDocument/2006/relationships/image" Target="../media/image139.jpg"/><Relationship Id="rId5" Type="http://schemas.openxmlformats.org/officeDocument/2006/relationships/image" Target="../media/image146.jpg"/><Relationship Id="rId6" Type="http://schemas.openxmlformats.org/officeDocument/2006/relationships/image" Target="../media/image60.png"/><Relationship Id="rId7" Type="http://schemas.openxmlformats.org/officeDocument/2006/relationships/image" Target="../media/image46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4.png"/><Relationship Id="rId4" Type="http://schemas.openxmlformats.org/officeDocument/2006/relationships/image" Target="../media/image144.jpg"/><Relationship Id="rId5" Type="http://schemas.openxmlformats.org/officeDocument/2006/relationships/image" Target="../media/image147.jpg"/><Relationship Id="rId6" Type="http://schemas.openxmlformats.org/officeDocument/2006/relationships/image" Target="../media/image60.png"/><Relationship Id="rId7" Type="http://schemas.openxmlformats.org/officeDocument/2006/relationships/image" Target="../media/image4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jpg"/><Relationship Id="rId6" Type="http://schemas.openxmlformats.org/officeDocument/2006/relationships/image" Target="../media/image30.jpg"/><Relationship Id="rId7" Type="http://schemas.openxmlformats.org/officeDocument/2006/relationships/image" Target="../media/image31.jpg"/><Relationship Id="rId8" Type="http://schemas.openxmlformats.org/officeDocument/2006/relationships/image" Target="../media/image32.jpg"/><Relationship Id="rId9" Type="http://schemas.openxmlformats.org/officeDocument/2006/relationships/image" Target="../media/image60.png"/><Relationship Id="rId10" Type="http://schemas.openxmlformats.org/officeDocument/2006/relationships/image" Target="../media/image46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4.png"/><Relationship Id="rId4" Type="http://schemas.openxmlformats.org/officeDocument/2006/relationships/image" Target="../media/image145.jpg"/><Relationship Id="rId5" Type="http://schemas.openxmlformats.org/officeDocument/2006/relationships/image" Target="../media/image153.jpg"/><Relationship Id="rId6" Type="http://schemas.openxmlformats.org/officeDocument/2006/relationships/image" Target="../media/image60.png"/><Relationship Id="rId7" Type="http://schemas.openxmlformats.org/officeDocument/2006/relationships/image" Target="../media/image46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61.jpg"/><Relationship Id="rId4" Type="http://schemas.openxmlformats.org/officeDocument/2006/relationships/image" Target="../media/image24.png"/><Relationship Id="rId5" Type="http://schemas.openxmlformats.org/officeDocument/2006/relationships/image" Target="../media/image162.jpg"/><Relationship Id="rId6" Type="http://schemas.openxmlformats.org/officeDocument/2006/relationships/image" Target="../media/image60.png"/><Relationship Id="rId7" Type="http://schemas.openxmlformats.org/officeDocument/2006/relationships/image" Target="../media/image46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60.jpg"/><Relationship Id="rId4" Type="http://schemas.openxmlformats.org/officeDocument/2006/relationships/image" Target="../media/image24.png"/><Relationship Id="rId5" Type="http://schemas.openxmlformats.org/officeDocument/2006/relationships/image" Target="../media/image156.jpg"/><Relationship Id="rId6" Type="http://schemas.openxmlformats.org/officeDocument/2006/relationships/image" Target="../media/image60.png"/><Relationship Id="rId7" Type="http://schemas.openxmlformats.org/officeDocument/2006/relationships/image" Target="../media/image46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48.jpg"/><Relationship Id="rId4" Type="http://schemas.openxmlformats.org/officeDocument/2006/relationships/image" Target="../media/image24.png"/><Relationship Id="rId5" Type="http://schemas.openxmlformats.org/officeDocument/2006/relationships/image" Target="../media/image152.jpg"/><Relationship Id="rId6" Type="http://schemas.openxmlformats.org/officeDocument/2006/relationships/image" Target="../media/image150.jpg"/><Relationship Id="rId7" Type="http://schemas.openxmlformats.org/officeDocument/2006/relationships/image" Target="../media/image60.png"/><Relationship Id="rId8" Type="http://schemas.openxmlformats.org/officeDocument/2006/relationships/image" Target="../media/image4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jpg"/><Relationship Id="rId4" Type="http://schemas.openxmlformats.org/officeDocument/2006/relationships/image" Target="../media/image24.png"/><Relationship Id="rId5" Type="http://schemas.openxmlformats.org/officeDocument/2006/relationships/image" Target="../media/image34.png"/><Relationship Id="rId6" Type="http://schemas.openxmlformats.org/officeDocument/2006/relationships/image" Target="../media/image36.png"/><Relationship Id="rId7" Type="http://schemas.openxmlformats.org/officeDocument/2006/relationships/image" Target="../media/image40.jpg"/><Relationship Id="rId8" Type="http://schemas.openxmlformats.org/officeDocument/2006/relationships/image" Target="../media/image60.png"/><Relationship Id="rId9" Type="http://schemas.openxmlformats.org/officeDocument/2006/relationships/image" Target="../media/image4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9.jpg"/><Relationship Id="rId4" Type="http://schemas.openxmlformats.org/officeDocument/2006/relationships/image" Target="../media/image42.jpg"/><Relationship Id="rId5" Type="http://schemas.openxmlformats.org/officeDocument/2006/relationships/image" Target="../media/image24.png"/><Relationship Id="rId6" Type="http://schemas.openxmlformats.org/officeDocument/2006/relationships/image" Target="../media/image43.jpg"/><Relationship Id="rId7" Type="http://schemas.openxmlformats.org/officeDocument/2006/relationships/image" Target="../media/image41.jpg"/><Relationship Id="rId8" Type="http://schemas.openxmlformats.org/officeDocument/2006/relationships/image" Target="../media/image60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, but do not change the logos, " id="285" name="Google Shape;285;p59"/>
          <p:cNvPicPr preferRelativeResize="0"/>
          <p:nvPr/>
        </p:nvPicPr>
        <p:blipFill rotWithShape="1">
          <a:blip r:embed="rId3">
            <a:alphaModFix/>
          </a:blip>
          <a:srcRect b="210" l="0" r="0" t="-210"/>
          <a:stretch/>
        </p:blipFill>
        <p:spPr>
          <a:xfrm>
            <a:off x="0" y="-1715"/>
            <a:ext cx="9143545" cy="5103381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59"/>
          <p:cNvSpPr/>
          <p:nvPr/>
        </p:nvSpPr>
        <p:spPr>
          <a:xfrm>
            <a:off x="774775" y="936690"/>
            <a:ext cx="2967900" cy="5157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7" name="Google Shape;287;p59"/>
          <p:cNvGrpSpPr/>
          <p:nvPr/>
        </p:nvGrpSpPr>
        <p:grpSpPr>
          <a:xfrm>
            <a:off x="774775" y="982900"/>
            <a:ext cx="1625400" cy="423300"/>
            <a:chOff x="171447" y="180818"/>
            <a:chExt cx="1625400" cy="423300"/>
          </a:xfrm>
        </p:grpSpPr>
        <p:sp>
          <p:nvSpPr>
            <p:cNvPr id="288" name="Google Shape;288;p59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89" name="Google Shape;289;p59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90" name="Google Shape;290;p59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1" name="Picture 290" descr="rev-0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68"/>
          <p:cNvSpPr/>
          <p:nvPr/>
        </p:nvSpPr>
        <p:spPr>
          <a:xfrm rot="-175483">
            <a:off x="663851" y="929584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78" name="Google Shape;578;p68"/>
          <p:cNvSpPr txBox="1"/>
          <p:nvPr/>
        </p:nvSpPr>
        <p:spPr>
          <a:xfrm>
            <a:off x="-125651" y="911900"/>
            <a:ext cx="47385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93"/>
              <a:buFont typeface="Montserrat"/>
              <a:buNone/>
            </a:pPr>
            <a:r>
              <a:rPr b="1" lang="en" sz="2305">
                <a:solidFill>
                  <a:srgbClr val="1D7E75"/>
                </a:solidFill>
                <a:latin typeface="Urbanist"/>
                <a:ea typeface="Urbanist"/>
                <a:cs typeface="Urbanist"/>
                <a:sym typeface="Urbanist"/>
              </a:rPr>
              <a:t>Solution for Manufacture</a:t>
            </a:r>
            <a:endParaRPr b="1" sz="2305">
              <a:solidFill>
                <a:srgbClr val="1D7E75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79" name="Google Shape;579;p68"/>
          <p:cNvSpPr txBox="1"/>
          <p:nvPr/>
        </p:nvSpPr>
        <p:spPr>
          <a:xfrm>
            <a:off x="652785" y="604100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4"/>
                </a:solidFill>
                <a:latin typeface="Urbanist"/>
                <a:ea typeface="Urbanist"/>
                <a:cs typeface="Urbanist"/>
                <a:sym typeface="Urbanist"/>
              </a:rPr>
              <a:t>Our Innovation and Solution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80" name="Google Shape;580;p68"/>
          <p:cNvSpPr txBox="1"/>
          <p:nvPr/>
        </p:nvSpPr>
        <p:spPr>
          <a:xfrm>
            <a:off x="487750" y="1902000"/>
            <a:ext cx="2849100" cy="9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1. Integrated Dashboard</a:t>
            </a:r>
            <a:br>
              <a:rPr b="1" lang="en" sz="1100">
                <a:solidFill>
                  <a:schemeClr val="dk1"/>
                </a:solidFill>
              </a:rPr>
            </a:br>
            <a:r>
              <a:rPr lang="en" sz="1100">
                <a:solidFill>
                  <a:schemeClr val="dk1"/>
                </a:solidFill>
              </a:rPr>
              <a:t>A centralized dashboard, real-time visibility, 16-stage manufacturing flows from soaking to final packaging.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581" name="Google Shape;581;p68"/>
          <p:cNvSpPr txBox="1"/>
          <p:nvPr/>
        </p:nvSpPr>
        <p:spPr>
          <a:xfrm>
            <a:off x="487750" y="2840100"/>
            <a:ext cx="24150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2. Real-Time Monitoring</a:t>
            </a:r>
            <a:br>
              <a:rPr b="1" lang="en" sz="1100">
                <a:solidFill>
                  <a:schemeClr val="dk1"/>
                </a:solidFill>
              </a:rPr>
            </a:br>
            <a:r>
              <a:rPr lang="en" sz="1100">
                <a:solidFill>
                  <a:schemeClr val="dk1"/>
                </a:solidFill>
              </a:rPr>
              <a:t>Tracks shrinkage, productivity, and quality at the batch level in real time</a:t>
            </a:r>
            <a:endParaRPr/>
          </a:p>
        </p:txBody>
      </p:sp>
      <p:sp>
        <p:nvSpPr>
          <p:cNvPr id="582" name="Google Shape;582;p68"/>
          <p:cNvSpPr txBox="1"/>
          <p:nvPr/>
        </p:nvSpPr>
        <p:spPr>
          <a:xfrm>
            <a:off x="487750" y="3651200"/>
            <a:ext cx="2491800" cy="9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3. Compliance by Design</a:t>
            </a:r>
            <a:br>
              <a:rPr b="1" lang="en" sz="1100">
                <a:solidFill>
                  <a:schemeClr val="dk1"/>
                </a:solidFill>
              </a:rPr>
            </a:br>
            <a:r>
              <a:rPr lang="en" sz="1100">
                <a:solidFill>
                  <a:schemeClr val="dk1"/>
                </a:solidFill>
              </a:rPr>
              <a:t> Workflows and documentation are built-in to align with ISO, HACCP, and GACC standards</a:t>
            </a:r>
            <a:endParaRPr/>
          </a:p>
        </p:txBody>
      </p:sp>
      <p:pic>
        <p:nvPicPr>
          <p:cNvPr id="583" name="Google Shape;583;p68"/>
          <p:cNvPicPr preferRelativeResize="0"/>
          <p:nvPr/>
        </p:nvPicPr>
        <p:blipFill rotWithShape="1">
          <a:blip r:embed="rId3">
            <a:alphaModFix/>
          </a:blip>
          <a:srcRect b="19439" l="0" r="0" t="0"/>
          <a:stretch/>
        </p:blipFill>
        <p:spPr>
          <a:xfrm>
            <a:off x="4159150" y="180800"/>
            <a:ext cx="4780874" cy="48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68"/>
          <p:cNvSpPr/>
          <p:nvPr/>
        </p:nvSpPr>
        <p:spPr>
          <a:xfrm>
            <a:off x="595450" y="1340425"/>
            <a:ext cx="2415000" cy="307800"/>
          </a:xfrm>
          <a:prstGeom prst="roundRect">
            <a:avLst>
              <a:gd fmla="val 16667" name="adj"/>
            </a:avLst>
          </a:prstGeom>
          <a:solidFill>
            <a:srgbClr val="4A9E7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NestPro ERP for Exporters</a:t>
            </a:r>
            <a:endParaRPr b="1" i="0" sz="15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585" name="Google Shape;585;p68"/>
          <p:cNvGrpSpPr/>
          <p:nvPr/>
        </p:nvGrpSpPr>
        <p:grpSpPr>
          <a:xfrm>
            <a:off x="487750" y="180800"/>
            <a:ext cx="1625400" cy="423300"/>
            <a:chOff x="171447" y="180818"/>
            <a:chExt cx="1625400" cy="423300"/>
          </a:xfrm>
        </p:grpSpPr>
        <p:sp>
          <p:nvSpPr>
            <p:cNvPr id="586" name="Google Shape;586;p68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7" name="Google Shape;587;p68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588" name="Google Shape;588;p68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Google Shape;593;p69"/>
          <p:cNvPicPr preferRelativeResize="0"/>
          <p:nvPr/>
        </p:nvPicPr>
        <p:blipFill rotWithShape="1">
          <a:blip r:embed="rId3">
            <a:alphaModFix/>
          </a:blip>
          <a:srcRect b="3363" l="0" r="0" t="0"/>
          <a:stretch/>
        </p:blipFill>
        <p:spPr>
          <a:xfrm>
            <a:off x="0" y="0"/>
            <a:ext cx="9144002" cy="503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69"/>
          <p:cNvSpPr/>
          <p:nvPr/>
        </p:nvSpPr>
        <p:spPr>
          <a:xfrm>
            <a:off x="2781975" y="158903"/>
            <a:ext cx="3519900" cy="3651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5" name="Google Shape;595;p69"/>
          <p:cNvGrpSpPr/>
          <p:nvPr/>
        </p:nvGrpSpPr>
        <p:grpSpPr>
          <a:xfrm>
            <a:off x="487750" y="180800"/>
            <a:ext cx="1625400" cy="423300"/>
            <a:chOff x="171447" y="180818"/>
            <a:chExt cx="1625400" cy="423300"/>
          </a:xfrm>
        </p:grpSpPr>
        <p:sp>
          <p:nvSpPr>
            <p:cNvPr id="596" name="Google Shape;596;p69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7" name="Google Shape;597;p69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598" name="Google Shape;598;p69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70"/>
          <p:cNvGrpSpPr/>
          <p:nvPr/>
        </p:nvGrpSpPr>
        <p:grpSpPr>
          <a:xfrm>
            <a:off x="20025" y="-143985"/>
            <a:ext cx="9144058" cy="5143500"/>
            <a:chOff x="-84" y="14175"/>
            <a:chExt cx="9144058" cy="5143500"/>
          </a:xfrm>
        </p:grpSpPr>
        <p:pic>
          <p:nvPicPr>
            <p:cNvPr id="604" name="Google Shape;604;p70" title="value chain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84" y="14175"/>
              <a:ext cx="9144058" cy="5143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05" name="Google Shape;605;p70"/>
            <p:cNvGrpSpPr/>
            <p:nvPr/>
          </p:nvGrpSpPr>
          <p:grpSpPr>
            <a:xfrm>
              <a:off x="2875882" y="223914"/>
              <a:ext cx="3392138" cy="503981"/>
              <a:chOff x="171440" y="180811"/>
              <a:chExt cx="2849100" cy="423300"/>
            </a:xfrm>
          </p:grpSpPr>
          <p:sp>
            <p:nvSpPr>
              <p:cNvPr id="606" name="Google Shape;606;p70"/>
              <p:cNvSpPr/>
              <p:nvPr/>
            </p:nvSpPr>
            <p:spPr>
              <a:xfrm>
                <a:off x="171440" y="180811"/>
                <a:ext cx="2849100" cy="4233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108850" lIns="108850" spcFirstLastPara="1" rIns="108850" wrap="square" tIns="10885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67"/>
              </a:p>
            </p:txBody>
          </p:sp>
          <p:pic>
            <p:nvPicPr>
              <p:cNvPr id="607" name="Google Shape;607;p70"/>
              <p:cNvPicPr preferRelativeResize="0"/>
              <p:nvPr/>
            </p:nvPicPr>
            <p:blipFill rotWithShape="1">
              <a:blip r:embed="rId4">
                <a:alphaModFix/>
              </a:blip>
              <a:srcRect b="29730" l="8349" r="5578" t="29037"/>
              <a:stretch/>
            </p:blipFill>
            <p:spPr>
              <a:xfrm>
                <a:off x="1053135" y="230800"/>
                <a:ext cx="591067" cy="28315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Sebuah gambar berisi langit malam&#10;&#10;Deskripsi dibuat secara otomatis" id="608" name="Google Shape;608;p70"/>
              <p:cNvPicPr preferRelativeResize="0"/>
              <p:nvPr/>
            </p:nvPicPr>
            <p:blipFill rotWithShape="1">
              <a:blip r:embed="rId5">
                <a:alphaModFix/>
              </a:blip>
              <a:srcRect b="23618" l="0" r="0" t="26661"/>
              <a:stretch/>
            </p:blipFill>
            <p:spPr>
              <a:xfrm>
                <a:off x="232657" y="236969"/>
                <a:ext cx="884725" cy="31098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9" name="Google Shape;609;p70" title="Copy of STARTUP.png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1644191" y="186710"/>
                <a:ext cx="396653" cy="39665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10" name="Google Shape;610;p70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2099443" y="300799"/>
                <a:ext cx="457090" cy="16211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11" name="Google Shape;611;p70"/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2615113" y="216883"/>
                <a:ext cx="288572" cy="31098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12" name="Google Shape;612;p70"/>
          <p:cNvSpPr/>
          <p:nvPr/>
        </p:nvSpPr>
        <p:spPr>
          <a:xfrm>
            <a:off x="2781975" y="8334"/>
            <a:ext cx="3519900" cy="5157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3" name="Google Shape;613;p70"/>
          <p:cNvGrpSpPr/>
          <p:nvPr/>
        </p:nvGrpSpPr>
        <p:grpSpPr>
          <a:xfrm>
            <a:off x="487750" y="180800"/>
            <a:ext cx="1625400" cy="423300"/>
            <a:chOff x="171447" y="180818"/>
            <a:chExt cx="1625400" cy="423300"/>
          </a:xfrm>
        </p:grpSpPr>
        <p:sp>
          <p:nvSpPr>
            <p:cNvPr id="614" name="Google Shape;614;p70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15" name="Google Shape;615;p70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616" name="Google Shape;616;p70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71"/>
          <p:cNvSpPr txBox="1"/>
          <p:nvPr/>
        </p:nvSpPr>
        <p:spPr>
          <a:xfrm>
            <a:off x="357725" y="551100"/>
            <a:ext cx="40815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5">
                <a:solidFill>
                  <a:srgbClr val="1D7E75"/>
                </a:solidFill>
                <a:latin typeface="Urbanist"/>
                <a:ea typeface="Urbanist"/>
                <a:cs typeface="Urbanist"/>
                <a:sym typeface="Urbanist"/>
              </a:rPr>
              <a:t>Our Revenue Stream</a:t>
            </a:r>
            <a:endParaRPr b="1" sz="2305">
              <a:solidFill>
                <a:srgbClr val="1D7E75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22" name="Google Shape;622;p71"/>
          <p:cNvSpPr/>
          <p:nvPr/>
        </p:nvSpPr>
        <p:spPr>
          <a:xfrm>
            <a:off x="577800" y="3116415"/>
            <a:ext cx="7988400" cy="1840200"/>
          </a:xfrm>
          <a:prstGeom prst="roundRect">
            <a:avLst>
              <a:gd fmla="val 9794" name="adj"/>
            </a:avLst>
          </a:prstGeom>
          <a:solidFill>
            <a:srgbClr val="249C91"/>
          </a:solidFill>
          <a:ln>
            <a:noFill/>
          </a:ln>
        </p:spPr>
        <p:txBody>
          <a:bodyPr anchorCtr="0" anchor="ctr" bIns="87550" lIns="87550" spcFirstLastPara="1" rIns="87550" wrap="square" tIns="87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71"/>
          <p:cNvSpPr/>
          <p:nvPr/>
        </p:nvSpPr>
        <p:spPr>
          <a:xfrm>
            <a:off x="577800" y="1237550"/>
            <a:ext cx="7988400" cy="1840200"/>
          </a:xfrm>
          <a:prstGeom prst="roundRect">
            <a:avLst>
              <a:gd fmla="val 9794" name="adj"/>
            </a:avLst>
          </a:prstGeom>
          <a:solidFill>
            <a:schemeClr val="lt1"/>
          </a:solidFill>
          <a:ln cap="flat" cmpd="sng" w="91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550" lIns="87550" spcFirstLastPara="1" rIns="87550" wrap="square" tIns="87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71"/>
          <p:cNvSpPr/>
          <p:nvPr/>
        </p:nvSpPr>
        <p:spPr>
          <a:xfrm>
            <a:off x="4619159" y="1327965"/>
            <a:ext cx="3807600" cy="1658400"/>
          </a:xfrm>
          <a:prstGeom prst="roundRect">
            <a:avLst>
              <a:gd fmla="val 13032" name="adj"/>
            </a:avLst>
          </a:prstGeom>
          <a:solidFill>
            <a:schemeClr val="lt1"/>
          </a:solidFill>
          <a:ln cap="flat" cmpd="sng" w="91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  <a:effectLst>
            <a:outerShdw blurRad="54722" rotWithShape="0" algn="bl" dir="5400000" dist="18241">
              <a:srgbClr val="000000">
                <a:alpha val="50000"/>
              </a:srgbClr>
            </a:outerShdw>
          </a:effectLst>
        </p:spPr>
        <p:txBody>
          <a:bodyPr anchorCtr="0" anchor="ctr" bIns="87550" lIns="87550" spcFirstLastPara="1" rIns="87550" wrap="square" tIns="87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1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25" name="Google Shape;625;p71"/>
          <p:cNvSpPr/>
          <p:nvPr/>
        </p:nvSpPr>
        <p:spPr>
          <a:xfrm>
            <a:off x="713263" y="1327965"/>
            <a:ext cx="3807600" cy="1658400"/>
          </a:xfrm>
          <a:prstGeom prst="roundRect">
            <a:avLst>
              <a:gd fmla="val 13032" name="adj"/>
            </a:avLst>
          </a:prstGeom>
          <a:solidFill>
            <a:schemeClr val="lt1"/>
          </a:solidFill>
          <a:ln cap="flat" cmpd="sng" w="91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  <a:effectLst>
            <a:outerShdw blurRad="54722" rotWithShape="0" algn="bl" dir="5400000" dist="18241">
              <a:srgbClr val="000000">
                <a:alpha val="50000"/>
              </a:srgbClr>
            </a:outerShdw>
          </a:effectLst>
        </p:spPr>
        <p:txBody>
          <a:bodyPr anchorCtr="0" anchor="ctr" bIns="87550" lIns="87550" spcFirstLastPara="1" rIns="87550" wrap="square" tIns="87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1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26" name="Google Shape;626;p71"/>
          <p:cNvSpPr txBox="1"/>
          <p:nvPr/>
        </p:nvSpPr>
        <p:spPr>
          <a:xfrm>
            <a:off x="1830169" y="1364953"/>
            <a:ext cx="26313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550" lIns="87550" spcFirstLastPara="1" rIns="87550" wrap="square" tIns="875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6">
                <a:latin typeface="Urbanist ExtraBold"/>
                <a:ea typeface="Urbanist ExtraBold"/>
                <a:cs typeface="Urbanist ExtraBold"/>
                <a:sym typeface="Urbanist ExtraBold"/>
              </a:rPr>
              <a:t>Agritech Products &amp; Services</a:t>
            </a:r>
            <a:endParaRPr sz="1436"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627" name="Google Shape;627;p71"/>
          <p:cNvSpPr txBox="1"/>
          <p:nvPr/>
        </p:nvSpPr>
        <p:spPr>
          <a:xfrm>
            <a:off x="1838888" y="1639787"/>
            <a:ext cx="2528400" cy="12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87550" lIns="87550" spcFirstLastPara="1" rIns="87550" wrap="square" tIns="87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3"/>
              <a:buFont typeface="Arial"/>
              <a:buNone/>
            </a:pPr>
            <a:r>
              <a:rPr b="1"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The Retention Engine</a:t>
            </a:r>
            <a:endParaRPr b="1"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3"/>
              <a:buFont typeface="Arial"/>
              <a:buNone/>
            </a:pPr>
            <a:r>
              <a:t/>
            </a:r>
            <a:endParaRPr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Consumables (Birdnest perfume, Anti-fungal agents), Bird feed, and IoT cameras. Creates operational dependency for farmers.</a:t>
            </a:r>
            <a:endParaRPr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28" name="Google Shape;628;p71"/>
          <p:cNvSpPr txBox="1"/>
          <p:nvPr/>
        </p:nvSpPr>
        <p:spPr>
          <a:xfrm>
            <a:off x="5722094" y="1364953"/>
            <a:ext cx="2631300" cy="6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87550" lIns="87550" spcFirstLastPara="1" rIns="87550" wrap="square" tIns="875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6">
                <a:latin typeface="Urbanist ExtraBold"/>
                <a:ea typeface="Urbanist ExtraBold"/>
                <a:cs typeface="Urbanist ExtraBold"/>
                <a:sym typeface="Urbanist ExtraBold"/>
              </a:rPr>
              <a:t>Government &amp; Institutional Projects</a:t>
            </a:r>
            <a:endParaRPr sz="1436"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629" name="Google Shape;629;p71"/>
          <p:cNvSpPr txBox="1"/>
          <p:nvPr/>
        </p:nvSpPr>
        <p:spPr>
          <a:xfrm>
            <a:off x="5730804" y="1838437"/>
            <a:ext cx="2528400" cy="10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87550" lIns="87550" spcFirstLastPara="1" rIns="87550" wrap="square" tIns="87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Legitimacy &amp; Moat</a:t>
            </a:r>
            <a:endParaRPr b="1"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Farmer education, RBW registration, and Policy programs. Adds barriers to entry.</a:t>
            </a:r>
            <a:endParaRPr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30" name="Google Shape;630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3359" y="1762793"/>
            <a:ext cx="831306" cy="831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7527" y="1762793"/>
            <a:ext cx="831306" cy="831306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71"/>
          <p:cNvSpPr/>
          <p:nvPr/>
        </p:nvSpPr>
        <p:spPr>
          <a:xfrm>
            <a:off x="4591344" y="3207334"/>
            <a:ext cx="3807600" cy="1658400"/>
          </a:xfrm>
          <a:prstGeom prst="roundRect">
            <a:avLst>
              <a:gd fmla="val 13032" name="adj"/>
            </a:avLst>
          </a:prstGeom>
          <a:solidFill>
            <a:schemeClr val="lt1"/>
          </a:solidFill>
          <a:ln cap="flat" cmpd="sng" w="91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550" lIns="87550" spcFirstLastPara="1" rIns="87550" wrap="square" tIns="87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1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33" name="Google Shape;633;p71"/>
          <p:cNvSpPr/>
          <p:nvPr/>
        </p:nvSpPr>
        <p:spPr>
          <a:xfrm>
            <a:off x="685448" y="3207334"/>
            <a:ext cx="3807600" cy="1658400"/>
          </a:xfrm>
          <a:prstGeom prst="roundRect">
            <a:avLst>
              <a:gd fmla="val 13032" name="adj"/>
            </a:avLst>
          </a:prstGeom>
          <a:solidFill>
            <a:schemeClr val="lt1"/>
          </a:solidFill>
          <a:ln cap="flat" cmpd="sng" w="91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550" lIns="87550" spcFirstLastPara="1" rIns="87550" wrap="square" tIns="87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1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34" name="Google Shape;634;p71"/>
          <p:cNvSpPr txBox="1"/>
          <p:nvPr/>
        </p:nvSpPr>
        <p:spPr>
          <a:xfrm>
            <a:off x="1802354" y="3316561"/>
            <a:ext cx="26313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550" lIns="87550" spcFirstLastPara="1" rIns="87550" wrap="square" tIns="875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6">
                <a:latin typeface="Urbanist ExtraBold"/>
                <a:ea typeface="Urbanist ExtraBold"/>
                <a:cs typeface="Urbanist ExtraBold"/>
                <a:sym typeface="Urbanist ExtraBold"/>
              </a:rPr>
              <a:t>Raw Material Trading</a:t>
            </a:r>
            <a:endParaRPr sz="1436"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635" name="Google Shape;635;p71"/>
          <p:cNvSpPr txBox="1"/>
          <p:nvPr/>
        </p:nvSpPr>
        <p:spPr>
          <a:xfrm>
            <a:off x="1811073" y="3591395"/>
            <a:ext cx="2528400" cy="12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87550" lIns="87550" spcFirstLastPara="1" rIns="87550" wrap="square" tIns="87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The Core Engine</a:t>
            </a:r>
            <a:endParaRPr b="1"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Asset-backed liquidity.</a:t>
            </a:r>
            <a:endParaRPr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Volume-driven cash flow generator that powers the entire ecosystem.</a:t>
            </a:r>
            <a:endParaRPr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36" name="Google Shape;636;p71"/>
          <p:cNvSpPr txBox="1"/>
          <p:nvPr/>
        </p:nvSpPr>
        <p:spPr>
          <a:xfrm>
            <a:off x="5694279" y="3244322"/>
            <a:ext cx="26313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550" lIns="87550" spcFirstLastPara="1" rIns="87550" wrap="square" tIns="875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6">
                <a:latin typeface="Urbanist ExtraBold"/>
                <a:ea typeface="Urbanist ExtraBold"/>
                <a:cs typeface="Urbanist ExtraBold"/>
                <a:sym typeface="Urbanist ExtraBold"/>
              </a:rPr>
              <a:t>SaaS / ERP Subscription</a:t>
            </a:r>
            <a:endParaRPr sz="1436"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637" name="Google Shape;637;p71"/>
          <p:cNvSpPr txBox="1"/>
          <p:nvPr/>
        </p:nvSpPr>
        <p:spPr>
          <a:xfrm>
            <a:off x="5702988" y="3555265"/>
            <a:ext cx="25284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87550" lIns="87550" spcFirstLastPara="1" rIns="87550" wrap="square" tIns="875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High Margin Recurring Revenue</a:t>
            </a:r>
            <a:endParaRPr b="1"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NestPro ERP for exporters.</a:t>
            </a:r>
            <a:endParaRPr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49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Provides China-ready traceability &amp; compliance systems. High switching costs.</a:t>
            </a:r>
            <a:endParaRPr sz="1149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38" name="Google Shape;638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9988" y="3636595"/>
            <a:ext cx="842414" cy="842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99720" y="3642149"/>
            <a:ext cx="831306" cy="831328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71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641" name="Google Shape;641;p71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642" name="Google Shape;642;p71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43" name="Google Shape;643;p71"/>
            <p:cNvPicPr preferRelativeResize="0"/>
            <p:nvPr/>
          </p:nvPicPr>
          <p:blipFill rotWithShape="1">
            <a:blip r:embed="rId7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644" name="Google Shape;644;p71"/>
            <p:cNvPicPr preferRelativeResize="0"/>
            <p:nvPr/>
          </p:nvPicPr>
          <p:blipFill rotWithShape="1">
            <a:blip r:embed="rId8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29278" y="4982350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84" y="4982338"/>
            <a:ext cx="2139350" cy="111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1" name="Google Shape;651;p72"/>
          <p:cNvGrpSpPr/>
          <p:nvPr/>
        </p:nvGrpSpPr>
        <p:grpSpPr>
          <a:xfrm>
            <a:off x="148892" y="148768"/>
            <a:ext cx="2849100" cy="423300"/>
            <a:chOff x="171440" y="180811"/>
            <a:chExt cx="2849100" cy="423300"/>
          </a:xfrm>
        </p:grpSpPr>
        <p:sp>
          <p:nvSpPr>
            <p:cNvPr id="652" name="Google Shape;652;p72"/>
            <p:cNvSpPr/>
            <p:nvPr/>
          </p:nvSpPr>
          <p:spPr>
            <a:xfrm>
              <a:off x="171440" y="180811"/>
              <a:ext cx="28491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53" name="Google Shape;653;p72"/>
            <p:cNvPicPr preferRelativeResize="0"/>
            <p:nvPr/>
          </p:nvPicPr>
          <p:blipFill rotWithShape="1">
            <a:blip r:embed="rId5">
              <a:alphaModFix/>
            </a:blip>
            <a:srcRect b="29730" l="8349" r="5578" t="29037"/>
            <a:stretch/>
          </p:blipFill>
          <p:spPr>
            <a:xfrm>
              <a:off x="1053135" y="2308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654" name="Google Shape;654;p72"/>
            <p:cNvPicPr preferRelativeResize="0"/>
            <p:nvPr/>
          </p:nvPicPr>
          <p:blipFill rotWithShape="1">
            <a:blip r:embed="rId6">
              <a:alphaModFix/>
            </a:blip>
            <a:srcRect b="23618" l="0" r="0" t="26661"/>
            <a:stretch/>
          </p:blipFill>
          <p:spPr>
            <a:xfrm>
              <a:off x="232657" y="2369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5" name="Google Shape;655;p72" title="Copy of STARTUP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644191" y="186710"/>
              <a:ext cx="396653" cy="3966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6" name="Google Shape;656;p7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099443" y="300799"/>
              <a:ext cx="457090" cy="16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7" name="Google Shape;657;p7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615113" y="216883"/>
              <a:ext cx="288572" cy="3109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8" name="Google Shape;658;p72"/>
          <p:cNvSpPr txBox="1"/>
          <p:nvPr/>
        </p:nvSpPr>
        <p:spPr>
          <a:xfrm>
            <a:off x="515450" y="638763"/>
            <a:ext cx="6988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2400">
                <a:solidFill>
                  <a:srgbClr val="1D7E75"/>
                </a:solidFill>
                <a:latin typeface="Urbanist"/>
                <a:ea typeface="Urbanist"/>
                <a:cs typeface="Urbanist"/>
                <a:sym typeface="Urbanist"/>
              </a:rPr>
              <a:t>Revenue Stream Evolution (2020-2025)</a:t>
            </a:r>
            <a:endParaRPr b="1" sz="2400">
              <a:solidFill>
                <a:srgbClr val="1D7E75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1D7E75"/>
                </a:solidFill>
                <a:latin typeface="Urbanist"/>
                <a:ea typeface="Urbanist"/>
                <a:cs typeface="Urbanist"/>
                <a:sym typeface="Urbanist"/>
              </a:rPr>
              <a:t>Pivot from Commodity Trading to High Margin Equipment Sales</a:t>
            </a:r>
            <a:endParaRPr b="1">
              <a:solidFill>
                <a:srgbClr val="1D7E75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59" name="Google Shape;659;p72"/>
          <p:cNvPicPr preferRelativeResize="0"/>
          <p:nvPr/>
        </p:nvPicPr>
        <p:blipFill rotWithShape="1">
          <a:blip r:embed="rId10">
            <a:alphaModFix/>
          </a:blip>
          <a:srcRect b="3692" l="0" r="0" t="27932"/>
          <a:stretch/>
        </p:blipFill>
        <p:spPr>
          <a:xfrm>
            <a:off x="0" y="1427375"/>
            <a:ext cx="9144002" cy="3489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 16 ini jadikan dominan putih warnanya jangan emas, " id="664" name="Google Shape;664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150"/>
            <a:ext cx="914354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73"/>
          <p:cNvSpPr/>
          <p:nvPr/>
        </p:nvSpPr>
        <p:spPr>
          <a:xfrm rot="10800000">
            <a:off x="183075" y="165475"/>
            <a:ext cx="2819400" cy="466200"/>
          </a:xfrm>
          <a:prstGeom prst="roundRect">
            <a:avLst>
              <a:gd fmla="val 16667" name="adj"/>
            </a:avLst>
          </a:prstGeom>
          <a:solidFill>
            <a:srgbClr val="F6FA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666" name="Google Shape;666;p73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667" name="Google Shape;667;p73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68" name="Google Shape;668;p73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669" name="Google Shape;669;p73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74"/>
          <p:cNvPicPr preferRelativeResize="0"/>
          <p:nvPr/>
        </p:nvPicPr>
        <p:blipFill rotWithShape="1">
          <a:blip r:embed="rId3">
            <a:alphaModFix/>
          </a:blip>
          <a:srcRect b="50478" l="0" r="0" t="0"/>
          <a:stretch/>
        </p:blipFill>
        <p:spPr>
          <a:xfrm>
            <a:off x="2139063" y="1109525"/>
            <a:ext cx="4530775" cy="2243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74"/>
          <p:cNvSpPr/>
          <p:nvPr/>
        </p:nvSpPr>
        <p:spPr>
          <a:xfrm>
            <a:off x="2876675" y="3353225"/>
            <a:ext cx="1019700" cy="1790400"/>
          </a:xfrm>
          <a:prstGeom prst="rect">
            <a:avLst/>
          </a:prstGeom>
          <a:gradFill>
            <a:gsLst>
              <a:gs pos="0">
                <a:srgbClr val="FEB72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74"/>
          <p:cNvSpPr/>
          <p:nvPr/>
        </p:nvSpPr>
        <p:spPr>
          <a:xfrm>
            <a:off x="3888232" y="3353225"/>
            <a:ext cx="1019700" cy="1790400"/>
          </a:xfrm>
          <a:prstGeom prst="rect">
            <a:avLst/>
          </a:prstGeom>
          <a:gradFill>
            <a:gsLst>
              <a:gs pos="0">
                <a:srgbClr val="FEB72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74"/>
          <p:cNvSpPr/>
          <p:nvPr/>
        </p:nvSpPr>
        <p:spPr>
          <a:xfrm>
            <a:off x="4899788" y="3353225"/>
            <a:ext cx="1019700" cy="1790400"/>
          </a:xfrm>
          <a:prstGeom prst="rect">
            <a:avLst/>
          </a:prstGeom>
          <a:gradFill>
            <a:gsLst>
              <a:gs pos="0">
                <a:srgbClr val="FEB72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74"/>
          <p:cNvSpPr/>
          <p:nvPr/>
        </p:nvSpPr>
        <p:spPr>
          <a:xfrm rot="5400000">
            <a:off x="3714500" y="3550200"/>
            <a:ext cx="529200" cy="476400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FEB72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74"/>
          <p:cNvSpPr/>
          <p:nvPr/>
        </p:nvSpPr>
        <p:spPr>
          <a:xfrm rot="5400000">
            <a:off x="4693450" y="4493900"/>
            <a:ext cx="529200" cy="476400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FEB722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74"/>
          <p:cNvSpPr txBox="1"/>
          <p:nvPr/>
        </p:nvSpPr>
        <p:spPr>
          <a:xfrm>
            <a:off x="2931575" y="4176225"/>
            <a:ext cx="909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Digital</a:t>
            </a:r>
            <a:endParaRPr b="1" sz="9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Infrastructure</a:t>
            </a:r>
            <a:endParaRPr b="1" sz="9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81" name="Google Shape;681;p74"/>
          <p:cNvSpPr txBox="1"/>
          <p:nvPr/>
        </p:nvSpPr>
        <p:spPr>
          <a:xfrm>
            <a:off x="3943138" y="4017575"/>
            <a:ext cx="909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Compliance &amp; Traceability</a:t>
            </a:r>
            <a:endParaRPr b="1" sz="9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82" name="Google Shape;682;p74"/>
          <p:cNvSpPr txBox="1"/>
          <p:nvPr/>
        </p:nvSpPr>
        <p:spPr>
          <a:xfrm>
            <a:off x="4954663" y="4176225"/>
            <a:ext cx="909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Agritech Inputs</a:t>
            </a:r>
            <a:endParaRPr b="1" sz="9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83" name="Google Shape;683;p74"/>
          <p:cNvSpPr/>
          <p:nvPr/>
        </p:nvSpPr>
        <p:spPr>
          <a:xfrm>
            <a:off x="2744469" y="1568761"/>
            <a:ext cx="3324900" cy="577800"/>
          </a:xfrm>
          <a:prstGeom prst="roundRect">
            <a:avLst>
              <a:gd fmla="val 16667" name="adj"/>
            </a:avLst>
          </a:prstGeom>
          <a:solidFill>
            <a:srgbClr val="F5A213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74"/>
          <p:cNvSpPr/>
          <p:nvPr/>
        </p:nvSpPr>
        <p:spPr>
          <a:xfrm>
            <a:off x="2744375" y="1912725"/>
            <a:ext cx="3324900" cy="866400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74"/>
          <p:cNvSpPr txBox="1"/>
          <p:nvPr/>
        </p:nvSpPr>
        <p:spPr>
          <a:xfrm>
            <a:off x="3079425" y="1512761"/>
            <a:ext cx="2646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Trading RAW Material</a:t>
            </a:r>
            <a:endParaRPr b="1" sz="17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86" name="Google Shape;686;p74"/>
          <p:cNvSpPr txBox="1"/>
          <p:nvPr>
            <p:ph idx="4294967295" type="title"/>
          </p:nvPr>
        </p:nvSpPr>
        <p:spPr>
          <a:xfrm>
            <a:off x="1181025" y="687525"/>
            <a:ext cx="6645900" cy="572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Urbanist"/>
                <a:ea typeface="Urbanist"/>
                <a:cs typeface="Urbanist"/>
                <a:sym typeface="Urbanist"/>
              </a:rPr>
              <a:t>Business Model Innovation: Trading Raw Materials </a:t>
            </a:r>
            <a:endParaRPr b="1" sz="1900">
              <a:latin typeface="Urbanist"/>
              <a:ea typeface="Urbanist"/>
              <a:cs typeface="Urbanist"/>
              <a:sym typeface="Urbanist"/>
            </a:endParaRPr>
          </a:p>
        </p:txBody>
      </p:sp>
      <p:cxnSp>
        <p:nvCxnSpPr>
          <p:cNvPr id="687" name="Google Shape;687;p74"/>
          <p:cNvCxnSpPr/>
          <p:nvPr/>
        </p:nvCxnSpPr>
        <p:spPr>
          <a:xfrm flipH="1" rot="-5400000">
            <a:off x="6190600" y="1555142"/>
            <a:ext cx="948000" cy="3792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88" name="Google Shape;688;p74"/>
          <p:cNvCxnSpPr/>
          <p:nvPr/>
        </p:nvCxnSpPr>
        <p:spPr>
          <a:xfrm rot="5400000">
            <a:off x="6190675" y="2503230"/>
            <a:ext cx="948000" cy="379200"/>
          </a:xfrm>
          <a:prstGeom prst="curvedConnector3">
            <a:avLst>
              <a:gd fmla="val 48452" name="adj1"/>
            </a:avLst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89" name="Google Shape;689;p74"/>
          <p:cNvCxnSpPr/>
          <p:nvPr/>
        </p:nvCxnSpPr>
        <p:spPr>
          <a:xfrm flipH="1" rot="-5400000">
            <a:off x="6231700" y="3624816"/>
            <a:ext cx="811200" cy="3246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0" name="Google Shape;690;p74"/>
          <p:cNvCxnSpPr/>
          <p:nvPr/>
        </p:nvCxnSpPr>
        <p:spPr>
          <a:xfrm rot="5400000">
            <a:off x="6231700" y="4436215"/>
            <a:ext cx="811200" cy="324600"/>
          </a:xfrm>
          <a:prstGeom prst="curvedConnector3">
            <a:avLst>
              <a:gd fmla="val 48452" name="adj1"/>
            </a:avLst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91" name="Google Shape;691;p74"/>
          <p:cNvSpPr txBox="1"/>
          <p:nvPr/>
        </p:nvSpPr>
        <p:spPr>
          <a:xfrm>
            <a:off x="6977825" y="2494125"/>
            <a:ext cx="19506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Urbanist"/>
                <a:ea typeface="Urbanist"/>
                <a:cs typeface="Urbanist"/>
                <a:sym typeface="Urbanist"/>
              </a:rPr>
              <a:t>Bottom Layer</a:t>
            </a:r>
            <a:endParaRPr b="1" sz="1200"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Urbanist"/>
                <a:ea typeface="Urbanist"/>
                <a:cs typeface="Urbanist"/>
                <a:sym typeface="Urbanist"/>
              </a:rPr>
              <a:t>The Engine &amp; Moat</a:t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  <a:p>
            <a:pPr indent="-304800" lvl="0" marL="228600" rtl="0" algn="l">
              <a:spcBef>
                <a:spcPts val="0"/>
              </a:spcBef>
              <a:spcAft>
                <a:spcPts val="0"/>
              </a:spcAft>
              <a:buSzPts val="1200"/>
              <a:buFont typeface="Urbanist"/>
              <a:buChar char="-"/>
            </a:pPr>
            <a:r>
              <a:rPr lang="en" sz="1200">
                <a:latin typeface="Urbanist"/>
                <a:ea typeface="Urbanist"/>
                <a:cs typeface="Urbanist"/>
                <a:sym typeface="Urbanist"/>
              </a:rPr>
              <a:t>High Switching Costs (Hardware/Software lock-in)</a:t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  <a:p>
            <a:pPr indent="-304800" lvl="0" marL="228600" rtl="0" algn="l">
              <a:spcBef>
                <a:spcPts val="0"/>
              </a:spcBef>
              <a:spcAft>
                <a:spcPts val="0"/>
              </a:spcAft>
              <a:buSzPts val="1200"/>
              <a:buFont typeface="Urbanist"/>
              <a:buChar char="-"/>
            </a:pPr>
            <a:r>
              <a:rPr lang="en" sz="1200">
                <a:latin typeface="Urbanist"/>
                <a:ea typeface="Urbanist"/>
                <a:cs typeface="Urbanist"/>
                <a:sym typeface="Urbanist"/>
              </a:rPr>
              <a:t>Recurring Revenue (SaaS &amp; Consumables)</a:t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  <a:p>
            <a:pPr indent="-304800" lvl="0" marL="228600" rtl="0" algn="l">
              <a:spcBef>
                <a:spcPts val="0"/>
              </a:spcBef>
              <a:spcAft>
                <a:spcPts val="0"/>
              </a:spcAft>
              <a:buSzPts val="1200"/>
              <a:buFont typeface="Urbanist"/>
              <a:buChar char="-"/>
            </a:pPr>
            <a:r>
              <a:rPr lang="en" sz="1200">
                <a:latin typeface="Urbanist"/>
                <a:ea typeface="Urbanist"/>
                <a:cs typeface="Urbanist"/>
                <a:sym typeface="Urbanist"/>
              </a:rPr>
              <a:t>Data &amp; Compliance Moats (Traceability)</a:t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92" name="Google Shape;692;p74"/>
          <p:cNvSpPr txBox="1"/>
          <p:nvPr/>
        </p:nvSpPr>
        <p:spPr>
          <a:xfrm>
            <a:off x="6977823" y="1719075"/>
            <a:ext cx="1237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Top Layer</a:t>
            </a:r>
            <a:endParaRPr b="1"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Visible Activity</a:t>
            </a:r>
            <a:endParaRPr sz="1800"/>
          </a:p>
        </p:txBody>
      </p:sp>
      <p:sp>
        <p:nvSpPr>
          <p:cNvPr id="693" name="Google Shape;693;p74"/>
          <p:cNvSpPr txBox="1"/>
          <p:nvPr/>
        </p:nvSpPr>
        <p:spPr>
          <a:xfrm>
            <a:off x="331939" y="1463556"/>
            <a:ext cx="2006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Core Activity:</a:t>
            </a:r>
            <a:endParaRPr b="1"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Markaswalet's visible business is trading raw edible bird's nest from farmers to exporters.</a:t>
            </a:r>
            <a:endParaRPr sz="1800"/>
          </a:p>
        </p:txBody>
      </p:sp>
      <p:sp>
        <p:nvSpPr>
          <p:cNvPr id="694" name="Google Shape;694;p74"/>
          <p:cNvSpPr txBox="1"/>
          <p:nvPr/>
        </p:nvSpPr>
        <p:spPr>
          <a:xfrm>
            <a:off x="331864" y="2500992"/>
            <a:ext cx="2006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The Reality:</a:t>
            </a:r>
            <a:endParaRPr b="1"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We are not a trader competing on price. We are a platform that monetizes the ecosystem around the trade.</a:t>
            </a:r>
            <a:endParaRPr sz="1800"/>
          </a:p>
        </p:txBody>
      </p:sp>
      <p:sp>
        <p:nvSpPr>
          <p:cNvPr id="695" name="Google Shape;695;p74"/>
          <p:cNvSpPr/>
          <p:nvPr/>
        </p:nvSpPr>
        <p:spPr>
          <a:xfrm>
            <a:off x="0" y="3794000"/>
            <a:ext cx="2550900" cy="110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74"/>
          <p:cNvSpPr txBox="1"/>
          <p:nvPr/>
        </p:nvSpPr>
        <p:spPr>
          <a:xfrm>
            <a:off x="274992" y="3827000"/>
            <a:ext cx="2006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Traditional Trader = </a:t>
            </a: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Arbitrage &amp; Price War</a:t>
            </a:r>
            <a:endParaRPr b="1"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Markaswalet = </a:t>
            </a: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Ecosystem Lock-in &amp; Recurring Revenue</a:t>
            </a:r>
            <a:endParaRPr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697" name="Google Shape;697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6675" y="1995725"/>
            <a:ext cx="657626" cy="65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84723" y="1976038"/>
            <a:ext cx="717574" cy="71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74" title="sarang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 rot="-685430">
            <a:off x="3384072" y="2315155"/>
            <a:ext cx="327629" cy="327649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74"/>
          <p:cNvSpPr/>
          <p:nvPr/>
        </p:nvSpPr>
        <p:spPr>
          <a:xfrm>
            <a:off x="3802205" y="2211664"/>
            <a:ext cx="1237800" cy="23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1" name="Google Shape;701;p7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48325" y="3576600"/>
            <a:ext cx="476401" cy="47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7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54655" y="3634243"/>
            <a:ext cx="324600" cy="32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7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47350" y="3602425"/>
            <a:ext cx="386025" cy="386025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74"/>
          <p:cNvSpPr/>
          <p:nvPr/>
        </p:nvSpPr>
        <p:spPr>
          <a:xfrm rot="10800000">
            <a:off x="3131025" y="248124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705" name="Google Shape;705;p74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706" name="Google Shape;706;p74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07" name="Google Shape;707;p74"/>
            <p:cNvPicPr preferRelativeResize="0"/>
            <p:nvPr/>
          </p:nvPicPr>
          <p:blipFill rotWithShape="1">
            <a:blip r:embed="rId10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708" name="Google Shape;708;p74"/>
            <p:cNvPicPr preferRelativeResize="0"/>
            <p:nvPr/>
          </p:nvPicPr>
          <p:blipFill rotWithShape="1">
            <a:blip r:embed="rId11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9" name="Rectangle 708"/>
          <p:cNvSpPr/>
          <p:nvPr/>
        </p:nvSpPr>
        <p:spPr>
          <a:xfrm>
            <a:off x="0" y="4887468"/>
            <a:ext cx="9144000" cy="256032"/>
          </a:xfrm>
          <a:prstGeom prst="rect">
            <a:avLst/>
          </a:prstGeom>
          <a:solidFill>
            <a:srgbClr val="3A2F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0" name="TextBox 709"/>
          <p:cNvSpPr txBox="1"/>
          <p:nvPr/>
        </p:nvSpPr>
        <p:spPr>
          <a:xfrm>
            <a:off x="228600" y="4887468"/>
            <a:ext cx="8686800" cy="2560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00" b="0">
                <a:solidFill>
                  <a:srgbClr val="EDE6DC"/>
                </a:solidFill>
              </a:rPr>
              <a:t>Switching costs = how hard it is for a farmer or exporter to leave the platform once their tools, data, and supplies live on it.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75"/>
          <p:cNvSpPr/>
          <p:nvPr/>
        </p:nvSpPr>
        <p:spPr>
          <a:xfrm>
            <a:off x="6468675" y="1732275"/>
            <a:ext cx="2027700" cy="2853000"/>
          </a:xfrm>
          <a:prstGeom prst="roundRect">
            <a:avLst>
              <a:gd fmla="val 7562" name="adj"/>
            </a:avLst>
          </a:prstGeom>
          <a:solidFill>
            <a:schemeClr val="lt1"/>
          </a:solidFill>
          <a:ln cap="flat" cmpd="sng" w="95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14" name="Google Shape;714;p75"/>
          <p:cNvSpPr/>
          <p:nvPr/>
        </p:nvSpPr>
        <p:spPr>
          <a:xfrm>
            <a:off x="500314" y="2279270"/>
            <a:ext cx="2208000" cy="1933200"/>
          </a:xfrm>
          <a:prstGeom prst="downArrow">
            <a:avLst>
              <a:gd fmla="val 49495" name="adj1"/>
              <a:gd fmla="val 30241" name="adj2"/>
            </a:avLst>
          </a:prstGeom>
          <a:solidFill>
            <a:srgbClr val="E732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75"/>
          <p:cNvSpPr/>
          <p:nvPr/>
        </p:nvSpPr>
        <p:spPr>
          <a:xfrm flipH="1" rot="10800000">
            <a:off x="4121623" y="2194477"/>
            <a:ext cx="2208000" cy="1933200"/>
          </a:xfrm>
          <a:prstGeom prst="downArrow">
            <a:avLst>
              <a:gd fmla="val 49495" name="adj1"/>
              <a:gd fmla="val 30241" name="adj2"/>
            </a:avLst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6" name="Google Shape;716;p75"/>
          <p:cNvGrpSpPr/>
          <p:nvPr/>
        </p:nvGrpSpPr>
        <p:grpSpPr>
          <a:xfrm>
            <a:off x="3079417" y="291093"/>
            <a:ext cx="2849100" cy="423300"/>
            <a:chOff x="171440" y="180811"/>
            <a:chExt cx="2849100" cy="423300"/>
          </a:xfrm>
        </p:grpSpPr>
        <p:sp>
          <p:nvSpPr>
            <p:cNvPr id="717" name="Google Shape;717;p75"/>
            <p:cNvSpPr/>
            <p:nvPr/>
          </p:nvSpPr>
          <p:spPr>
            <a:xfrm>
              <a:off x="171440" y="180811"/>
              <a:ext cx="28491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18" name="Google Shape;718;p75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53135" y="2308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719" name="Google Shape;719;p75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32657" y="2369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0" name="Google Shape;720;p75" title="Copy of STARTUP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44191" y="186710"/>
              <a:ext cx="396653" cy="3966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1" name="Google Shape;721;p7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099443" y="300799"/>
              <a:ext cx="457090" cy="16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2" name="Google Shape;722;p7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615113" y="216883"/>
              <a:ext cx="288572" cy="3109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3" name="Google Shape;723;p75"/>
          <p:cNvSpPr txBox="1"/>
          <p:nvPr>
            <p:ph idx="4294967295" type="title"/>
          </p:nvPr>
        </p:nvSpPr>
        <p:spPr>
          <a:xfrm>
            <a:off x="802200" y="867588"/>
            <a:ext cx="7539600" cy="572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Urbanist"/>
                <a:ea typeface="Urbanist"/>
                <a:cs typeface="Urbanist"/>
                <a:sym typeface="Urbanist"/>
              </a:rPr>
              <a:t>Business Model Innovation</a:t>
            </a:r>
            <a:endParaRPr b="1" sz="1900"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Urbanist ExtraBold"/>
                <a:ea typeface="Urbanist ExtraBold"/>
                <a:cs typeface="Urbanist ExtraBold"/>
                <a:sym typeface="Urbanist ExtraBold"/>
              </a:rPr>
              <a:t>Supply Side Economics - Why Paying a Premium Works</a:t>
            </a:r>
            <a:endParaRPr b="1" sz="1600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24" name="Google Shape;724;p75"/>
          <p:cNvSpPr txBox="1"/>
          <p:nvPr/>
        </p:nvSpPr>
        <p:spPr>
          <a:xfrm>
            <a:off x="1094475" y="3119835"/>
            <a:ext cx="1019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Trading Premium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725" name="Google Shape;725;p75"/>
          <p:cNvSpPr txBox="1"/>
          <p:nvPr/>
        </p:nvSpPr>
        <p:spPr>
          <a:xfrm>
            <a:off x="4715784" y="2753565"/>
            <a:ext cx="1019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Net Value</a:t>
            </a:r>
            <a:endParaRPr b="1" sz="10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Capture</a:t>
            </a:r>
            <a:endParaRPr b="1" sz="10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26" name="Google Shape;726;p75"/>
          <p:cNvSpPr/>
          <p:nvPr/>
        </p:nvSpPr>
        <p:spPr>
          <a:xfrm>
            <a:off x="2863279" y="3395575"/>
            <a:ext cx="1103400" cy="848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Urbanist"/>
                <a:ea typeface="Urbanist"/>
                <a:cs typeface="Urbanist"/>
                <a:sym typeface="Urbanist"/>
              </a:rPr>
              <a:t>Ecosystem</a:t>
            </a:r>
            <a:endParaRPr b="1" sz="1200"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Urbanist"/>
                <a:ea typeface="Urbanist"/>
                <a:cs typeface="Urbanist"/>
                <a:sym typeface="Urbanist"/>
              </a:rPr>
              <a:t>Cross-Sell</a:t>
            </a:r>
            <a:endParaRPr b="1" sz="1200"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727" name="Google Shape;727;p75" title="gambar produk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73977" y="2107377"/>
            <a:ext cx="1597500" cy="1354132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75"/>
          <p:cNvSpPr/>
          <p:nvPr/>
        </p:nvSpPr>
        <p:spPr>
          <a:xfrm flipH="1" rot="10800000">
            <a:off x="3680094" y="3119825"/>
            <a:ext cx="358200" cy="517200"/>
          </a:xfrm>
          <a:prstGeom prst="downArrow">
            <a:avLst>
              <a:gd fmla="val 27334" name="adj1"/>
              <a:gd fmla="val 44316" name="adj2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75"/>
          <p:cNvSpPr txBox="1"/>
          <p:nvPr/>
        </p:nvSpPr>
        <p:spPr>
          <a:xfrm>
            <a:off x="945076" y="1593488"/>
            <a:ext cx="1284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We pay farmers +10% above market.</a:t>
            </a:r>
            <a:endParaRPr b="1" sz="1100"/>
          </a:p>
        </p:txBody>
      </p:sp>
      <p:sp>
        <p:nvSpPr>
          <p:cNvPr id="730" name="Google Shape;730;p75"/>
          <p:cNvSpPr txBox="1"/>
          <p:nvPr/>
        </p:nvSpPr>
        <p:spPr>
          <a:xfrm>
            <a:off x="2611556" y="1513325"/>
            <a:ext cx="1597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Farmer buys inputs: Perfume, Sound, Feed, IoT Subscription.</a:t>
            </a:r>
            <a:endParaRPr b="1" sz="1100"/>
          </a:p>
        </p:txBody>
      </p:sp>
      <p:sp>
        <p:nvSpPr>
          <p:cNvPr id="731" name="Google Shape;731;p75"/>
          <p:cNvSpPr txBox="1"/>
          <p:nvPr/>
        </p:nvSpPr>
        <p:spPr>
          <a:xfrm>
            <a:off x="4590921" y="1678250"/>
            <a:ext cx="1333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Efficiency Gain + Loyalty.</a:t>
            </a:r>
            <a:endParaRPr b="1" sz="1100"/>
          </a:p>
        </p:txBody>
      </p:sp>
      <p:sp>
        <p:nvSpPr>
          <p:cNvPr id="732" name="Google Shape;732;p75"/>
          <p:cNvSpPr txBox="1"/>
          <p:nvPr/>
        </p:nvSpPr>
        <p:spPr>
          <a:xfrm>
            <a:off x="605199" y="4262450"/>
            <a:ext cx="2027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-50 SGD Cost</a:t>
            </a:r>
            <a:endParaRPr b="1"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(Market Price 500 vs. Our Price 550)</a:t>
            </a:r>
            <a:endParaRPr b="1" sz="1200"/>
          </a:p>
        </p:txBody>
      </p:sp>
      <p:sp>
        <p:nvSpPr>
          <p:cNvPr id="733" name="Google Shape;733;p75"/>
          <p:cNvSpPr txBox="1"/>
          <p:nvPr/>
        </p:nvSpPr>
        <p:spPr>
          <a:xfrm>
            <a:off x="2830846" y="4300173"/>
            <a:ext cx="1158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+100 SGD Profit </a:t>
            </a: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per farmer</a:t>
            </a:r>
            <a:endParaRPr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34" name="Google Shape;734;p75"/>
          <p:cNvSpPr txBox="1"/>
          <p:nvPr/>
        </p:nvSpPr>
        <p:spPr>
          <a:xfrm>
            <a:off x="4687479" y="4309615"/>
            <a:ext cx="1019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+50 SGD</a:t>
            </a:r>
            <a:endParaRPr b="1"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Net Gain</a:t>
            </a:r>
            <a:endParaRPr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735" name="Google Shape;735;p7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03506" y="2610972"/>
            <a:ext cx="431100" cy="4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7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10075" y="3293326"/>
            <a:ext cx="431100" cy="4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7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761762" y="4331813"/>
            <a:ext cx="675625" cy="675625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Google Shape;738;p75"/>
          <p:cNvSpPr txBox="1"/>
          <p:nvPr/>
        </p:nvSpPr>
        <p:spPr>
          <a:xfrm>
            <a:off x="6596175" y="1860625"/>
            <a:ext cx="1900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Urbanist"/>
                <a:ea typeface="Urbanist"/>
                <a:cs typeface="Urbanist"/>
                <a:sym typeface="Urbanist"/>
              </a:rPr>
              <a:t>The Logic:</a:t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Urbanist"/>
                <a:ea typeface="Urbanist"/>
                <a:cs typeface="Urbanist"/>
                <a:sym typeface="Urbanist"/>
              </a:rPr>
              <a:t>We 'lose' 50 SGD on the buy-side price war to win the volume, but we 'gain' 100 SGD on the ecosystem sales.</a:t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Results:</a:t>
            </a:r>
            <a:endParaRPr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We monetize the entire wallet of the farmer, not just the commodity transaction.</a:t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3" name="Google Shape;743;p76"/>
          <p:cNvCxnSpPr/>
          <p:nvPr/>
        </p:nvCxnSpPr>
        <p:spPr>
          <a:xfrm>
            <a:off x="492050" y="1619100"/>
            <a:ext cx="0" cy="2848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44" name="Google Shape;744;p76"/>
          <p:cNvCxnSpPr/>
          <p:nvPr/>
        </p:nvCxnSpPr>
        <p:spPr>
          <a:xfrm>
            <a:off x="492050" y="4467300"/>
            <a:ext cx="3300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45" name="Google Shape;745;p76"/>
          <p:cNvSpPr/>
          <p:nvPr/>
        </p:nvSpPr>
        <p:spPr>
          <a:xfrm>
            <a:off x="727800" y="2703625"/>
            <a:ext cx="1131600" cy="1763700"/>
          </a:xfrm>
          <a:prstGeom prst="roundRect">
            <a:avLst>
              <a:gd fmla="val 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Urbanist SemiBold"/>
                <a:ea typeface="Urbanist SemiBold"/>
                <a:cs typeface="Urbanist SemiBold"/>
                <a:sym typeface="Urbanist SemiBold"/>
              </a:rPr>
              <a:t>Trading Margin (~50 SGD/kg)</a:t>
            </a:r>
            <a:endParaRPr sz="1100"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746" name="Google Shape;746;p76"/>
          <p:cNvSpPr/>
          <p:nvPr/>
        </p:nvSpPr>
        <p:spPr>
          <a:xfrm>
            <a:off x="2351400" y="2703625"/>
            <a:ext cx="1131600" cy="1763700"/>
          </a:xfrm>
          <a:prstGeom prst="roundRect">
            <a:avLst>
              <a:gd fmla="val 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Trading Margin (~50 SGD/kg)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76"/>
          <p:cNvSpPr/>
          <p:nvPr/>
        </p:nvSpPr>
        <p:spPr>
          <a:xfrm>
            <a:off x="2351400" y="1864300"/>
            <a:ext cx="1131600" cy="839400"/>
          </a:xfrm>
          <a:prstGeom prst="roundRect">
            <a:avLst>
              <a:gd fmla="val 0" name="adj"/>
            </a:avLst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NestPro ERP Revenue</a:t>
            </a:r>
            <a:endParaRPr sz="900">
              <a:solidFill>
                <a:schemeClr val="lt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(-10 SGD/kg effective)</a:t>
            </a:r>
            <a:endParaRPr sz="900">
              <a:solidFill>
                <a:schemeClr val="lt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748" name="Google Shape;748;p76"/>
          <p:cNvSpPr/>
          <p:nvPr/>
        </p:nvSpPr>
        <p:spPr>
          <a:xfrm>
            <a:off x="3795812" y="1864300"/>
            <a:ext cx="1131600" cy="839400"/>
          </a:xfrm>
          <a:prstGeom prst="roundRect">
            <a:avLst>
              <a:gd fmla="val 15368" name="adj"/>
            </a:avLst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Pure Margin from SaaS (Recurring)</a:t>
            </a:r>
            <a:endParaRPr b="1" sz="11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49" name="Google Shape;749;p76"/>
          <p:cNvSpPr/>
          <p:nvPr/>
        </p:nvSpPr>
        <p:spPr>
          <a:xfrm>
            <a:off x="6594425" y="3156295"/>
            <a:ext cx="2027700" cy="1388700"/>
          </a:xfrm>
          <a:prstGeom prst="roundRect">
            <a:avLst>
              <a:gd fmla="val 7562" name="adj"/>
            </a:avLst>
          </a:prstGeom>
          <a:solidFill>
            <a:schemeClr val="lt1"/>
          </a:solidFill>
          <a:ln cap="flat" cmpd="sng" w="95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750" name="Google Shape;750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0475" y="4435445"/>
            <a:ext cx="675625" cy="675625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76"/>
          <p:cNvSpPr txBox="1"/>
          <p:nvPr/>
        </p:nvSpPr>
        <p:spPr>
          <a:xfrm>
            <a:off x="6674225" y="3188180"/>
            <a:ext cx="1868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Key Insights:</a:t>
            </a:r>
            <a:endParaRPr b="1"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We monetize the process of trading. This scales without needing to own massive factories first.</a:t>
            </a:r>
            <a:endParaRPr sz="1200"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752" name="Google Shape;752;p76"/>
          <p:cNvGrpSpPr/>
          <p:nvPr/>
        </p:nvGrpSpPr>
        <p:grpSpPr>
          <a:xfrm>
            <a:off x="3079417" y="291093"/>
            <a:ext cx="2849100" cy="423300"/>
            <a:chOff x="171440" y="180811"/>
            <a:chExt cx="2849100" cy="423300"/>
          </a:xfrm>
        </p:grpSpPr>
        <p:sp>
          <p:nvSpPr>
            <p:cNvPr id="753" name="Google Shape;753;p76"/>
            <p:cNvSpPr/>
            <p:nvPr/>
          </p:nvSpPr>
          <p:spPr>
            <a:xfrm>
              <a:off x="171440" y="180811"/>
              <a:ext cx="28491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54" name="Google Shape;754;p76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53135" y="2308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755" name="Google Shape;755;p76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32657" y="2369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6" name="Google Shape;756;p76" title="Copy of STARTUP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644191" y="186710"/>
              <a:ext cx="396653" cy="3966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7" name="Google Shape;757;p7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099443" y="300799"/>
              <a:ext cx="457090" cy="16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8" name="Google Shape;758;p7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615113" y="216883"/>
              <a:ext cx="288572" cy="3109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9" name="Google Shape;759;p76"/>
          <p:cNvSpPr txBox="1"/>
          <p:nvPr>
            <p:ph idx="4294967295" type="title"/>
          </p:nvPr>
        </p:nvSpPr>
        <p:spPr>
          <a:xfrm>
            <a:off x="331925" y="695996"/>
            <a:ext cx="3339300" cy="572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Urbanist"/>
                <a:ea typeface="Urbanist"/>
                <a:cs typeface="Urbanist"/>
                <a:sym typeface="Urbanist"/>
              </a:rPr>
              <a:t>Business Model Innovation</a:t>
            </a:r>
            <a:endParaRPr b="1" sz="1900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60" name="Google Shape;760;p76"/>
          <p:cNvSpPr txBox="1"/>
          <p:nvPr/>
        </p:nvSpPr>
        <p:spPr>
          <a:xfrm>
            <a:off x="331925" y="1099575"/>
            <a:ext cx="5315400" cy="3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Demand Side Economics: Scaling via Compliance-as-a-Service</a:t>
            </a:r>
            <a:endParaRPr>
              <a:solidFill>
                <a:schemeClr val="dk1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761" name="Google Shape;761;p76"/>
          <p:cNvSpPr txBox="1"/>
          <p:nvPr/>
        </p:nvSpPr>
        <p:spPr>
          <a:xfrm>
            <a:off x="642924" y="4452804"/>
            <a:ext cx="12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Traditional Trader</a:t>
            </a:r>
            <a:endParaRPr sz="10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762" name="Google Shape;762;p76"/>
          <p:cNvSpPr txBox="1"/>
          <p:nvPr/>
        </p:nvSpPr>
        <p:spPr>
          <a:xfrm>
            <a:off x="2266550" y="4435450"/>
            <a:ext cx="1404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Markaswalet Model</a:t>
            </a:r>
            <a:endParaRPr sz="100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763" name="Google Shape;763;p76"/>
          <p:cNvSpPr/>
          <p:nvPr/>
        </p:nvSpPr>
        <p:spPr>
          <a:xfrm>
            <a:off x="3528725" y="2222665"/>
            <a:ext cx="339600" cy="1416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76"/>
          <p:cNvSpPr/>
          <p:nvPr/>
        </p:nvSpPr>
        <p:spPr>
          <a:xfrm>
            <a:off x="5647325" y="1099575"/>
            <a:ext cx="2974800" cy="1839900"/>
          </a:xfrm>
          <a:prstGeom prst="roundRect">
            <a:avLst>
              <a:gd fmla="val 7562" name="adj"/>
            </a:avLst>
          </a:prstGeom>
          <a:solidFill>
            <a:schemeClr val="lt1"/>
          </a:solidFill>
          <a:ln cap="flat" cmpd="sng" w="95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65" name="Google Shape;765;p76"/>
          <p:cNvSpPr txBox="1"/>
          <p:nvPr/>
        </p:nvSpPr>
        <p:spPr>
          <a:xfrm>
            <a:off x="5798546" y="1131450"/>
            <a:ext cx="2705100" cy="18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The Math (Per Exporter Client)</a:t>
            </a:r>
            <a:endParaRPr b="1"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29845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Urbanist"/>
              <a:buChar char="-"/>
            </a:pPr>
            <a:r>
              <a:rPr b="1"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Trading</a:t>
            </a: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: Market selling price 600 SGD/kg with ~50 SGD margin.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29845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Urbanist"/>
              <a:buChar char="-"/>
            </a:pPr>
            <a:r>
              <a:rPr b="1"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SaaS Layer:</a:t>
            </a: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 NestPro ERP Subscription ≈ 10,000 SGD/year.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298450" lvl="0" marL="114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Urbanist"/>
              <a:buChar char="-"/>
            </a:pPr>
            <a:r>
              <a:rPr b="1"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Scale Effect</a:t>
            </a: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: For a client buying 1,000 kg/year, the ERP adds an effective</a:t>
            </a:r>
            <a:r>
              <a:rPr b="1"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 ~10 SGD/kg of pure margin</a:t>
            </a: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 without handling extra goods.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766" name="Google Shape;766;p7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55650" y="2571750"/>
            <a:ext cx="795375" cy="7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7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091825" y="696000"/>
            <a:ext cx="795375" cy="795375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Rectangle 767"/>
          <p:cNvSpPr/>
          <p:nvPr/>
        </p:nvSpPr>
        <p:spPr>
          <a:xfrm>
            <a:off x="0" y="4887468"/>
            <a:ext cx="9144000" cy="256032"/>
          </a:xfrm>
          <a:prstGeom prst="rect">
            <a:avLst/>
          </a:prstGeom>
          <a:solidFill>
            <a:srgbClr val="3A2F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9" name="TextBox 768"/>
          <p:cNvSpPr txBox="1"/>
          <p:nvPr/>
        </p:nvSpPr>
        <p:spPr>
          <a:xfrm>
            <a:off x="228600" y="4887468"/>
            <a:ext cx="8686800" cy="2560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00" b="0">
                <a:solidFill>
                  <a:srgbClr val="EDE6DC"/>
                </a:solidFill>
              </a:rPr>
              <a:t>SaaS = software subscription. Compliance-as-a-service: exporters subscribe to NestPro ERP to stay audit-ready and export-eligible.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2" name="Google Shape;772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1700" y="2400881"/>
            <a:ext cx="2398801" cy="239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7850" y="1122406"/>
            <a:ext cx="2266400" cy="226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77"/>
          <p:cNvSpPr/>
          <p:nvPr/>
        </p:nvSpPr>
        <p:spPr>
          <a:xfrm>
            <a:off x="378325" y="1179256"/>
            <a:ext cx="2742900" cy="3722400"/>
          </a:xfrm>
          <a:prstGeom prst="roundRect">
            <a:avLst>
              <a:gd fmla="val 8888" name="adj"/>
            </a:avLst>
          </a:prstGeom>
          <a:solidFill>
            <a:schemeClr val="lt1"/>
          </a:solidFill>
          <a:ln cap="flat" cmpd="sng" w="95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75" name="Google Shape;775;p77"/>
          <p:cNvSpPr txBox="1"/>
          <p:nvPr/>
        </p:nvSpPr>
        <p:spPr>
          <a:xfrm>
            <a:off x="810875" y="2886981"/>
            <a:ext cx="2266500" cy="17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Tools:</a:t>
            </a:r>
            <a:r>
              <a:rPr lang="en" sz="9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 Markaswalet App for harvest tracking, RBW (Swallow Bird House) registration, and quality management.</a:t>
            </a:r>
            <a:endParaRPr sz="9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Value to Farmers:</a:t>
            </a:r>
            <a:r>
              <a:rPr lang="en" sz="9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 Fairer, transparent pricing; clear quality standards</a:t>
            </a:r>
            <a:endParaRPr sz="9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The Lock-in</a:t>
            </a:r>
            <a:r>
              <a:rPr lang="en" sz="9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: High switching costs are created through dependency on our Agritech tools (e.g., specific perfumes, anti-fungal agents, loT cameras) and the value of their historical harvest data stored on our platform.</a:t>
            </a:r>
            <a:endParaRPr sz="9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76" name="Google Shape;776;p77"/>
          <p:cNvSpPr/>
          <p:nvPr/>
        </p:nvSpPr>
        <p:spPr>
          <a:xfrm>
            <a:off x="6022775" y="1179256"/>
            <a:ext cx="2742900" cy="3722400"/>
          </a:xfrm>
          <a:prstGeom prst="roundRect">
            <a:avLst>
              <a:gd fmla="val 8888" name="adj"/>
            </a:avLst>
          </a:prstGeom>
          <a:solidFill>
            <a:srgbClr val="249C91"/>
          </a:solidFill>
          <a:ln cap="flat" cmpd="sng" w="95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77" name="Google Shape;777;p77"/>
          <p:cNvSpPr txBox="1"/>
          <p:nvPr/>
        </p:nvSpPr>
        <p:spPr>
          <a:xfrm>
            <a:off x="6350375" y="2838260"/>
            <a:ext cx="2398800" cy="18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Tools: NestPro ERP for comprehensive manufacturing oversight</a:t>
            </a:r>
            <a:endParaRPr b="1" sz="9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Value to Exporters: Provides audit-ready documentation, dramatically reducing the risk of shipment rejection.</a:t>
            </a:r>
            <a:endParaRPr b="1" sz="9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The Lock-in: Exporters are not just buying raw materials; they are subscribing to a system that is critical for their compliance, quality control, and access to a certified supply chain.</a:t>
            </a:r>
            <a:endParaRPr b="1" sz="9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778" name="Google Shape;778;p77" title="erp laptop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0373" y="1417656"/>
            <a:ext cx="2087701" cy="1363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77" title="gambar produk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3125" y="1347944"/>
            <a:ext cx="1773297" cy="1503149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77"/>
          <p:cNvSpPr/>
          <p:nvPr/>
        </p:nvSpPr>
        <p:spPr>
          <a:xfrm>
            <a:off x="3324025" y="2186281"/>
            <a:ext cx="2460600" cy="1905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77"/>
          <p:cNvSpPr txBox="1"/>
          <p:nvPr/>
        </p:nvSpPr>
        <p:spPr>
          <a:xfrm>
            <a:off x="3403500" y="2159831"/>
            <a:ext cx="2266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The Engine: A Two-Sided Platform Creating an Ecosystem Lock-In</a:t>
            </a:r>
            <a:endParaRPr sz="1200">
              <a:solidFill>
                <a:schemeClr val="dk1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782" name="Google Shape;782;p77"/>
          <p:cNvSpPr txBox="1"/>
          <p:nvPr/>
        </p:nvSpPr>
        <p:spPr>
          <a:xfrm>
            <a:off x="3429900" y="2886981"/>
            <a:ext cx="2284200" cy="114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Urbanist"/>
                <a:ea typeface="Urbanist"/>
                <a:cs typeface="Urbanist"/>
                <a:sym typeface="Urbanist"/>
              </a:rPr>
              <a:t>We execute our strategy through a proprietary digital platform that creates a virtuous cycle, securing both farmers (supply) and exporters (demand) while generating unparalleled data.</a:t>
            </a:r>
            <a:endParaRPr sz="1100"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783" name="Google Shape;783;p7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5700" y="3047330"/>
            <a:ext cx="293149" cy="293149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77"/>
          <p:cNvSpPr txBox="1"/>
          <p:nvPr>
            <p:ph idx="4294967295" type="title"/>
          </p:nvPr>
        </p:nvSpPr>
        <p:spPr>
          <a:xfrm>
            <a:off x="1421350" y="553914"/>
            <a:ext cx="6213000" cy="572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910">
                <a:latin typeface="Urbanist"/>
                <a:ea typeface="Urbanist"/>
                <a:cs typeface="Urbanist"/>
                <a:sym typeface="Urbanist"/>
              </a:rPr>
              <a:t>Business Model Innovation: A Two-Sided Platform</a:t>
            </a:r>
            <a:endParaRPr b="1" sz="1910"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785" name="Google Shape;785;p7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5710" y="3539247"/>
            <a:ext cx="293149" cy="29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7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1825" y="4031181"/>
            <a:ext cx="340900" cy="3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7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121087" y="2925824"/>
            <a:ext cx="229275" cy="22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7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066626" y="3467390"/>
            <a:ext cx="265750" cy="26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7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102864" y="4096332"/>
            <a:ext cx="265750" cy="265769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77"/>
          <p:cNvSpPr/>
          <p:nvPr/>
        </p:nvSpPr>
        <p:spPr>
          <a:xfrm rot="10800000">
            <a:off x="3131025" y="248124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791" name="Google Shape;791;p77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792" name="Google Shape;792;p77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93" name="Google Shape;793;p77"/>
            <p:cNvPicPr preferRelativeResize="0"/>
            <p:nvPr/>
          </p:nvPicPr>
          <p:blipFill rotWithShape="1">
            <a:blip r:embed="rId1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794" name="Google Shape;794;p77"/>
            <p:cNvPicPr preferRelativeResize="0"/>
            <p:nvPr/>
          </p:nvPicPr>
          <p:blipFill rotWithShape="1">
            <a:blip r:embed="rId1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60" title="ChatGPT Image Feb 8, 2026, 04_45_47 PM.png"/>
          <p:cNvPicPr preferRelativeResize="0"/>
          <p:nvPr/>
        </p:nvPicPr>
        <p:blipFill rotWithShape="1">
          <a:blip r:embed="rId3">
            <a:alphaModFix/>
          </a:blip>
          <a:srcRect b="0" l="0" r="0" t="13830"/>
          <a:stretch/>
        </p:blipFill>
        <p:spPr>
          <a:xfrm>
            <a:off x="0" y="0"/>
            <a:ext cx="9144000" cy="5253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6" name="Google Shape;296;p60"/>
          <p:cNvGrpSpPr/>
          <p:nvPr/>
        </p:nvGrpSpPr>
        <p:grpSpPr>
          <a:xfrm>
            <a:off x="6227842" y="4577197"/>
            <a:ext cx="2849100" cy="423300"/>
            <a:chOff x="171440" y="180811"/>
            <a:chExt cx="2849100" cy="423300"/>
          </a:xfrm>
        </p:grpSpPr>
        <p:sp>
          <p:nvSpPr>
            <p:cNvPr id="297" name="Google Shape;297;p60"/>
            <p:cNvSpPr/>
            <p:nvPr/>
          </p:nvSpPr>
          <p:spPr>
            <a:xfrm>
              <a:off x="171440" y="180811"/>
              <a:ext cx="28491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98" name="Google Shape;298;p60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53135" y="2308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99" name="Google Shape;299;p60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32657" y="2369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Google Shape;300;p60" title="Copy of STARTUP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644191" y="186710"/>
              <a:ext cx="396653" cy="3966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Google Shape;301;p6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099443" y="300799"/>
              <a:ext cx="457090" cy="16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2" name="Google Shape;302;p6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615113" y="216883"/>
              <a:ext cx="288572" cy="31098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78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800" name="Google Shape;800;p78"/>
          <p:cNvSpPr/>
          <p:nvPr/>
        </p:nvSpPr>
        <p:spPr>
          <a:xfrm>
            <a:off x="457200" y="418051"/>
            <a:ext cx="1717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FINANCIAL FORECAST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801" name="Google Shape;801;p78"/>
          <p:cNvSpPr/>
          <p:nvPr/>
        </p:nvSpPr>
        <p:spPr>
          <a:xfrm>
            <a:off x="457200" y="637526"/>
            <a:ext cx="62334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Three Funding Schemes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aphicFrame>
        <p:nvGraphicFramePr>
          <p:cNvPr id="802" name="Google Shape;802;p78"/>
          <p:cNvGraphicFramePr/>
          <p:nvPr/>
        </p:nvGraphicFramePr>
        <p:xfrm>
          <a:off x="457200" y="11779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{2A6D94DB-E23B-46D6-8704-2A92D80A4F79}</a:tableStyleId>
              </a:tblPr>
              <a:tblGrid>
                <a:gridCol w="2651750"/>
                <a:gridCol w="1858975"/>
                <a:gridCol w="1858975"/>
                <a:gridCol w="1859900"/>
              </a:tblGrid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" sz="1100" u="none" cap="none" strike="noStrike">
                          <a:solidFill>
                            <a:srgbClr val="FFFF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Parameter</a:t>
                      </a:r>
                      <a:endParaRPr sz="110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0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" sz="1100" u="none" cap="none" strike="noStrike">
                          <a:solidFill>
                            <a:srgbClr val="FFFF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A · Foundation</a:t>
                      </a:r>
                      <a:endParaRPr/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0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" sz="1100" u="none" cap="none" strike="noStrike">
                          <a:solidFill>
                            <a:srgbClr val="FFFF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B · Export Ready</a:t>
                      </a:r>
                      <a:endParaRPr sz="110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0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" sz="1100" u="none" cap="none" strike="noStrike">
                          <a:solidFill>
                            <a:srgbClr val="FFFFFF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C · Expansive</a:t>
                      </a:r>
                      <a:endParaRPr sz="110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01C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900"/>
                        <a:buFont typeface="Calibri"/>
                        <a:buNone/>
                      </a:pPr>
                      <a:r>
                        <a:rPr b="1" lang="en" sz="90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Strategy</a:t>
                      </a:r>
                      <a:endParaRPr sz="90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900"/>
                        <a:buFont typeface="Calibri"/>
                        <a:buNone/>
                      </a:pPr>
                      <a:r>
                        <a:rPr lang="en" sz="90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Supply-led — 8 revenue units incl. a lite export line</a:t>
                      </a:r>
                      <a:endParaRPr/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900"/>
                        <a:buFont typeface="Calibri"/>
                        <a:buNone/>
                      </a:pPr>
                      <a:r>
                        <a:rPr lang="en" sz="90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Foundation + EBN factory,</a:t>
                      </a:r>
                      <a:endParaRPr sz="90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900"/>
                        <a:buFont typeface="Calibri"/>
                        <a:buNone/>
                      </a:pPr>
                      <a:r>
                        <a:rPr lang="en" sz="90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China/SEA export</a:t>
                      </a:r>
                      <a:endParaRPr sz="90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900"/>
                        <a:buFont typeface="Calibri"/>
                        <a:buNone/>
                      </a:pPr>
                      <a:r>
                        <a:rPr lang="en" sz="90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IPO-scale — multi-line GACC</a:t>
                      </a:r>
                      <a:endParaRPr sz="90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900"/>
                        <a:buFont typeface="Calibri"/>
                        <a:buNone/>
                      </a:pPr>
                      <a:r>
                        <a:rPr lang="en" sz="90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+ consumer brand (head-to-head Esta/RLCO)</a:t>
                      </a:r>
                      <a:endParaRPr sz="90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Production capacity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Trading &amp; existing units · Export Lite 250 kg +10%/yr</a:t>
                      </a:r>
                      <a:endParaRPr/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12 tons / year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35 tons / year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Initial capital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~SGD 364k</a:t>
                      </a:r>
                      <a:endParaRPr/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~SGD 1.07m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~SGD 2.97m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Total funding (Year-1 Use of Funds)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SGD 364k · Rp5.09bn</a:t>
                      </a:r>
                      <a:endParaRPr/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SGD 1.07m · Rp15.02bn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SGD 2.97m · Rp41.65bn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DCF valuation (mean)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SGD 3.09m</a:t>
                      </a:r>
                      <a:endParaRPr/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SGD 5.01m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SGD 15.66m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Fair share (Funding ÷ Valuation)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11.8%</a:t>
                      </a:r>
                      <a:endParaRPr/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21.4%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2B2B2E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19.0%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3282D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B3282D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Equity offered to investors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3282D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B3282D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25%</a:t>
                      </a:r>
                      <a:endParaRPr/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3282D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B3282D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25%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3282D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B3282D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25%</a:t>
                      </a:r>
                      <a:endParaRPr sz="1050" u="none" cap="none" strike="noStrike">
                        <a:latin typeface="Urbanist"/>
                        <a:ea typeface="Urbanist"/>
                        <a:cs typeface="Urbanist"/>
                        <a:sym typeface="Urbanist"/>
                      </a:endParaRPr>
                    </a:p>
                  </a:txBody>
                  <a:tcPr marT="54875" marB="54875" marR="54875" marL="5487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03" name="Google Shape;803;p78"/>
          <p:cNvSpPr/>
          <p:nvPr/>
        </p:nvSpPr>
        <p:spPr>
          <a:xfrm>
            <a:off x="457200" y="4497185"/>
            <a:ext cx="8229600" cy="457200"/>
          </a:xfrm>
          <a:prstGeom prst="roundRect">
            <a:avLst>
              <a:gd fmla="val 14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804" name="Google Shape;804;p78"/>
          <p:cNvSpPr/>
          <p:nvPr/>
        </p:nvSpPr>
        <p:spPr>
          <a:xfrm>
            <a:off x="685800" y="4497185"/>
            <a:ext cx="7863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050"/>
              <a:buFont typeface="Calibri"/>
              <a:buNone/>
            </a:pPr>
            <a:r>
              <a:rPr b="1" i="0" lang="en" sz="105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Insight:  </a:t>
            </a:r>
            <a:r>
              <a:rPr b="0" i="0" lang="en" sz="10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Across all three schemes the offered 25% exceeds the fair share (deepest discount: Foundation, ±53%) — investors enter below DCF value. FX planning rate: SGD 1 = IDR 14,000.</a:t>
            </a:r>
            <a:endParaRPr b="0" i="0" sz="10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805" name="Google Shape;805;p78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806" name="Google Shape;806;p78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07" name="Google Shape;807;p78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808" name="Google Shape;808;p78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79"/>
          <p:cNvSpPr txBox="1"/>
          <p:nvPr/>
        </p:nvSpPr>
        <p:spPr>
          <a:xfrm>
            <a:off x="457200" y="292608"/>
            <a:ext cx="8229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THE FOUNDATION SCHEME · EXECUTIVE SUMMARY</a:t>
            </a:r>
            <a:endParaRPr/>
          </a:p>
        </p:txBody>
      </p:sp>
      <p:sp>
        <p:nvSpPr>
          <p:cNvPr id="814" name="Google Shape;814;p79"/>
          <p:cNvSpPr txBox="1"/>
          <p:nvPr/>
        </p:nvSpPr>
        <p:spPr>
          <a:xfrm>
            <a:off x="457200" y="512064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Foundation — Enter Low, Cash Flow from Day One</a:t>
            </a:r>
            <a:endParaRPr/>
          </a:p>
        </p:txBody>
      </p:sp>
      <p:sp>
        <p:nvSpPr>
          <p:cNvPr id="815" name="Google Shape;815;p79"/>
          <p:cNvSpPr/>
          <p:nvPr/>
        </p:nvSpPr>
        <p:spPr>
          <a:xfrm>
            <a:off x="457200" y="1298448"/>
            <a:ext cx="3749039" cy="1737360"/>
          </a:xfrm>
          <a:prstGeom prst="roundRect">
            <a:avLst>
              <a:gd fmla="val 800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79"/>
          <p:cNvSpPr txBox="1"/>
          <p:nvPr/>
        </p:nvSpPr>
        <p:spPr>
          <a:xfrm>
            <a:off x="658368" y="1444752"/>
            <a:ext cx="338328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THE ASK</a:t>
            </a:r>
            <a:endParaRPr/>
          </a:p>
        </p:txBody>
      </p:sp>
      <p:sp>
        <p:nvSpPr>
          <p:cNvPr id="817" name="Google Shape;817;p79"/>
          <p:cNvSpPr txBox="1"/>
          <p:nvPr/>
        </p:nvSpPr>
        <p:spPr>
          <a:xfrm>
            <a:off x="658368" y="1682496"/>
            <a:ext cx="33832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00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SGD 364k</a:t>
            </a:r>
            <a:r>
              <a:rPr b="0" i="0" lang="en" sz="11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   for 25% equity (Rp5.09bn)</a:t>
            </a:r>
            <a:endParaRPr/>
          </a:p>
        </p:txBody>
      </p:sp>
      <p:sp>
        <p:nvSpPr>
          <p:cNvPr id="818" name="Google Shape;818;p79"/>
          <p:cNvSpPr txBox="1"/>
          <p:nvPr/>
        </p:nvSpPr>
        <p:spPr>
          <a:xfrm>
            <a:off x="658368" y="2286000"/>
            <a:ext cx="3383280" cy="658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Effective valuation ≈ SGD 1.46m — </a:t>
            </a:r>
            <a:r>
              <a:rPr b="1" i="0" lang="en" sz="10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53% below</a:t>
            </a:r>
            <a:r>
              <a:rPr b="0" i="0" lang="en" sz="10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 the SGD 3.09m DCF value. The deepest discount of the three schemes.</a:t>
            </a:r>
            <a:endParaRPr/>
          </a:p>
        </p:txBody>
      </p:sp>
      <p:sp>
        <p:nvSpPr>
          <p:cNvPr id="819" name="Google Shape;819;p79"/>
          <p:cNvSpPr/>
          <p:nvPr/>
        </p:nvSpPr>
        <p:spPr>
          <a:xfrm>
            <a:off x="4434840" y="1298448"/>
            <a:ext cx="4251960" cy="1737360"/>
          </a:xfrm>
          <a:prstGeom prst="roundRect">
            <a:avLst>
              <a:gd fmla="val 8000" name="adj"/>
            </a:avLst>
          </a:prstGeom>
          <a:solidFill>
            <a:srgbClr val="FAF6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79"/>
          <p:cNvSpPr txBox="1"/>
          <p:nvPr/>
        </p:nvSpPr>
        <p:spPr>
          <a:xfrm>
            <a:off x="4645152" y="1426464"/>
            <a:ext cx="38404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Why Foundation</a:t>
            </a:r>
            <a:endParaRPr/>
          </a:p>
        </p:txBody>
      </p:sp>
      <p:sp>
        <p:nvSpPr>
          <p:cNvPr id="821" name="Google Shape;821;p79"/>
          <p:cNvSpPr txBox="1"/>
          <p:nvPr/>
        </p:nvSpPr>
        <p:spPr>
          <a:xfrm>
            <a:off x="4645152" y="1719072"/>
            <a:ext cx="3840600" cy="8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7655" lvl="0" marL="45720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30"/>
              <a:buFont typeface="Calibri"/>
              <a:buChar char="●"/>
            </a:pPr>
            <a:r>
              <a:rPr b="0" i="0" lang="en" sz="93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Lowest risk of the three schemes — lite factory build; eight existing revenue units generate cash from day one.</a:t>
            </a:r>
            <a:r>
              <a:rPr lang="en" sz="930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r>
              <a:rPr b="0" i="0" lang="en" sz="93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endParaRPr/>
          </a:p>
          <a:p>
            <a:pPr indent="-287655" lvl="0" marL="45720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30"/>
              <a:buFont typeface="Calibri"/>
              <a:buChar char="●"/>
            </a:pPr>
            <a:r>
              <a:rPr b="0" i="0" lang="en" sz="93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Explicit line-item Sources &amp; Uses — every dollar mapped, audit costs pre-funded through 2028.</a:t>
            </a:r>
            <a:endParaRPr/>
          </a:p>
          <a:p>
            <a:pPr indent="-287655" lvl="0" marL="45720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30"/>
              <a:buFont typeface="Calibri"/>
              <a:buChar char="●"/>
            </a:pPr>
            <a:r>
              <a:rPr b="0" i="0" lang="en" sz="93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 lite export line — upgrade to the other 2 schemes at any point by adding washing-factory capacity.</a:t>
            </a:r>
            <a:r>
              <a:rPr lang="en" sz="930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r>
              <a:rPr b="0" i="0" lang="en" sz="93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r>
              <a:rPr lang="en" sz="930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r>
              <a:rPr b="0" i="0" lang="en" sz="93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endParaRPr/>
          </a:p>
        </p:txBody>
      </p:sp>
      <p:sp>
        <p:nvSpPr>
          <p:cNvPr id="822" name="Google Shape;822;p79"/>
          <p:cNvSpPr/>
          <p:nvPr/>
        </p:nvSpPr>
        <p:spPr>
          <a:xfrm>
            <a:off x="457200" y="3200400"/>
            <a:ext cx="1965960" cy="786384"/>
          </a:xfrm>
          <a:prstGeom prst="roundRect">
            <a:avLst>
              <a:gd fmla="val 800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79"/>
          <p:cNvSpPr txBox="1"/>
          <p:nvPr/>
        </p:nvSpPr>
        <p:spPr>
          <a:xfrm>
            <a:off x="621792" y="3291840"/>
            <a:ext cx="16916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5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SGD 6.05m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2026 revenue — day one</a:t>
            </a:r>
            <a:endParaRPr/>
          </a:p>
        </p:txBody>
      </p:sp>
      <p:sp>
        <p:nvSpPr>
          <p:cNvPr id="824" name="Google Shape;824;p79"/>
          <p:cNvSpPr/>
          <p:nvPr/>
        </p:nvSpPr>
        <p:spPr>
          <a:xfrm>
            <a:off x="2587752" y="3200400"/>
            <a:ext cx="1965960" cy="786384"/>
          </a:xfrm>
          <a:prstGeom prst="roundRect">
            <a:avLst>
              <a:gd fmla="val 8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79"/>
          <p:cNvSpPr txBox="1"/>
          <p:nvPr/>
        </p:nvSpPr>
        <p:spPr>
          <a:xfrm>
            <a:off x="2752344" y="3291840"/>
            <a:ext cx="16916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5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SGD 12.96m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2033 revenue · ±12%/yr</a:t>
            </a:r>
            <a:endParaRPr/>
          </a:p>
        </p:txBody>
      </p:sp>
      <p:sp>
        <p:nvSpPr>
          <p:cNvPr id="826" name="Google Shape;826;p79"/>
          <p:cNvSpPr/>
          <p:nvPr/>
        </p:nvSpPr>
        <p:spPr>
          <a:xfrm>
            <a:off x="4718304" y="3200400"/>
            <a:ext cx="1965960" cy="786384"/>
          </a:xfrm>
          <a:prstGeom prst="roundRect">
            <a:avLst>
              <a:gd fmla="val 8000" name="adj"/>
            </a:avLst>
          </a:prstGeom>
          <a:solidFill>
            <a:srgbClr val="EBF3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79"/>
          <p:cNvSpPr txBox="1"/>
          <p:nvPr/>
        </p:nvSpPr>
        <p:spPr>
          <a:xfrm>
            <a:off x="4882896" y="3291840"/>
            <a:ext cx="16916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50" u="none" cap="none" strike="noStrike">
                <a:solidFill>
                  <a:srgbClr val="3E7C4F"/>
                </a:solidFill>
                <a:latin typeface="Arial"/>
                <a:ea typeface="Arial"/>
                <a:cs typeface="Arial"/>
                <a:sym typeface="Arial"/>
              </a:rPr>
              <a:t>6% → 9%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gross margin 2026 → 2033</a:t>
            </a:r>
            <a:endParaRPr/>
          </a:p>
        </p:txBody>
      </p:sp>
      <p:sp>
        <p:nvSpPr>
          <p:cNvPr id="828" name="Google Shape;828;p79"/>
          <p:cNvSpPr/>
          <p:nvPr/>
        </p:nvSpPr>
        <p:spPr>
          <a:xfrm>
            <a:off x="6848856" y="3200400"/>
            <a:ext cx="1965960" cy="786384"/>
          </a:xfrm>
          <a:prstGeom prst="roundRect">
            <a:avLst>
              <a:gd fmla="val 8000" name="adj"/>
            </a:avLst>
          </a:prstGeom>
          <a:solidFill>
            <a:srgbClr val="EEF2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79"/>
          <p:cNvSpPr txBox="1"/>
          <p:nvPr/>
        </p:nvSpPr>
        <p:spPr>
          <a:xfrm>
            <a:off x="7013448" y="3291840"/>
            <a:ext cx="1691640" cy="603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50" u="none" cap="none" strike="noStrike">
                <a:solidFill>
                  <a:srgbClr val="34578C"/>
                </a:solidFill>
                <a:latin typeface="Arial"/>
                <a:ea typeface="Arial"/>
                <a:cs typeface="Arial"/>
                <a:sym typeface="Arial"/>
              </a:rPr>
              <a:t>±33% / yr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Nestsensials RTD growth</a:t>
            </a:r>
            <a:endParaRPr/>
          </a:p>
        </p:txBody>
      </p:sp>
      <p:sp>
        <p:nvSpPr>
          <p:cNvPr id="830" name="Google Shape;830;p79"/>
          <p:cNvSpPr/>
          <p:nvPr/>
        </p:nvSpPr>
        <p:spPr>
          <a:xfrm>
            <a:off x="457200" y="4169663"/>
            <a:ext cx="8229600" cy="567000"/>
          </a:xfrm>
          <a:prstGeom prst="roundRect">
            <a:avLst>
              <a:gd fmla="val 7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79"/>
          <p:cNvSpPr txBox="1"/>
          <p:nvPr/>
        </p:nvSpPr>
        <p:spPr>
          <a:xfrm>
            <a:off x="658375" y="4340376"/>
            <a:ext cx="1737300" cy="138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OF FUNDS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2" name="Google Shape;832;p79"/>
          <p:cNvSpPr txBox="1"/>
          <p:nvPr/>
        </p:nvSpPr>
        <p:spPr>
          <a:xfrm>
            <a:off x="2148840" y="4261104"/>
            <a:ext cx="1051560" cy="28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44.0%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Working Capital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3" name="Google Shape;833;p79"/>
          <p:cNvSpPr txBox="1"/>
          <p:nvPr/>
        </p:nvSpPr>
        <p:spPr>
          <a:xfrm>
            <a:off x="3246120" y="4261104"/>
            <a:ext cx="1051560" cy="28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18.3%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People &amp; Audit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4" name="Google Shape;834;p79"/>
          <p:cNvSpPr txBox="1"/>
          <p:nvPr/>
        </p:nvSpPr>
        <p:spPr>
          <a:xfrm>
            <a:off x="4343400" y="4261104"/>
            <a:ext cx="1051560" cy="28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13.7%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Technology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5" name="Google Shape;835;p79"/>
          <p:cNvSpPr txBox="1"/>
          <p:nvPr/>
        </p:nvSpPr>
        <p:spPr>
          <a:xfrm>
            <a:off x="5440679" y="4261104"/>
            <a:ext cx="1051560" cy="28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11.8% 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RBW Setup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6" name="Google Shape;836;p79"/>
          <p:cNvSpPr txBox="1"/>
          <p:nvPr/>
        </p:nvSpPr>
        <p:spPr>
          <a:xfrm>
            <a:off x="6537960" y="4261100"/>
            <a:ext cx="1051560" cy="28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7.3%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Export Lite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36" name="Google Shape;836;p79"/>
          <p:cNvSpPr txBox="1"/>
          <p:nvPr/>
        </p:nvSpPr>
        <p:spPr>
          <a:xfrm>
            <a:off x="7635240" y="4261100"/>
            <a:ext cx="1051560" cy="284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4.9%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Nestsensials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80"/>
          <p:cNvSpPr txBox="1"/>
          <p:nvPr/>
        </p:nvSpPr>
        <p:spPr>
          <a:xfrm>
            <a:off x="457200" y="292608"/>
            <a:ext cx="8229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FINANCIAL FORECAST — FOUNDATION SCHEME</a:t>
            </a:r>
            <a:endParaRPr/>
          </a:p>
        </p:txBody>
      </p:sp>
      <p:sp>
        <p:nvSpPr>
          <p:cNvPr id="842" name="Google Shape;842;p80"/>
          <p:cNvSpPr txBox="1"/>
          <p:nvPr/>
        </p:nvSpPr>
        <p:spPr>
          <a:xfrm>
            <a:off x="457200" y="512064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Foundation — The Supply-Led Base Case</a:t>
            </a:r>
            <a:endParaRPr/>
          </a:p>
        </p:txBody>
      </p:sp>
      <p:sp>
        <p:nvSpPr>
          <p:cNvPr id="843" name="Google Shape;843;p80"/>
          <p:cNvSpPr/>
          <p:nvPr/>
        </p:nvSpPr>
        <p:spPr>
          <a:xfrm>
            <a:off x="457200" y="1298448"/>
            <a:ext cx="2286000" cy="1207008"/>
          </a:xfrm>
          <a:prstGeom prst="roundRect">
            <a:avLst>
              <a:gd fmla="val 800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80"/>
          <p:cNvSpPr txBox="1"/>
          <p:nvPr/>
        </p:nvSpPr>
        <p:spPr>
          <a:xfrm>
            <a:off x="640080" y="1426464"/>
            <a:ext cx="1965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INITIAL CAPITAL</a:t>
            </a:r>
            <a:endParaRPr/>
          </a:p>
        </p:txBody>
      </p:sp>
      <p:sp>
        <p:nvSpPr>
          <p:cNvPr id="845" name="Google Shape;845;p80"/>
          <p:cNvSpPr txBox="1"/>
          <p:nvPr/>
        </p:nvSpPr>
        <p:spPr>
          <a:xfrm>
            <a:off x="640080" y="1664207"/>
            <a:ext cx="1965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SGD 364k</a:t>
            </a:r>
            <a:endParaRPr/>
          </a:p>
        </p:txBody>
      </p:sp>
      <p:sp>
        <p:nvSpPr>
          <p:cNvPr id="846" name="Google Shape;846;p80"/>
          <p:cNvSpPr txBox="1"/>
          <p:nvPr/>
        </p:nvSpPr>
        <p:spPr>
          <a:xfrm>
            <a:off x="640080" y="2194560"/>
            <a:ext cx="19659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Rp5.09bn · supply-led · lite export factory</a:t>
            </a:r>
            <a:r>
              <a:rPr lang="en" sz="850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endParaRPr/>
          </a:p>
        </p:txBody>
      </p:sp>
      <p:sp>
        <p:nvSpPr>
          <p:cNvPr id="847" name="Google Shape;847;p80"/>
          <p:cNvSpPr/>
          <p:nvPr/>
        </p:nvSpPr>
        <p:spPr>
          <a:xfrm>
            <a:off x="2880360" y="1298448"/>
            <a:ext cx="2286000" cy="1207008"/>
          </a:xfrm>
          <a:prstGeom prst="roundRect">
            <a:avLst>
              <a:gd fmla="val 8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80"/>
          <p:cNvSpPr txBox="1"/>
          <p:nvPr/>
        </p:nvSpPr>
        <p:spPr>
          <a:xfrm>
            <a:off x="3063240" y="1426464"/>
            <a:ext cx="1965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DCF VALUATION (MEAN)</a:t>
            </a:r>
            <a:endParaRPr/>
          </a:p>
        </p:txBody>
      </p:sp>
      <p:sp>
        <p:nvSpPr>
          <p:cNvPr id="849" name="Google Shape;849;p80"/>
          <p:cNvSpPr txBox="1"/>
          <p:nvPr/>
        </p:nvSpPr>
        <p:spPr>
          <a:xfrm>
            <a:off x="3063240" y="1664207"/>
            <a:ext cx="1965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SGD 3.09m</a:t>
            </a:r>
            <a:endParaRPr/>
          </a:p>
        </p:txBody>
      </p:sp>
      <p:sp>
        <p:nvSpPr>
          <p:cNvPr id="850" name="Google Shape;850;p80"/>
          <p:cNvSpPr txBox="1"/>
          <p:nvPr/>
        </p:nvSpPr>
        <p:spPr>
          <a:xfrm>
            <a:off x="3063240" y="2194560"/>
            <a:ext cx="19659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integrated DCF model output</a:t>
            </a:r>
            <a:endParaRPr/>
          </a:p>
        </p:txBody>
      </p:sp>
      <p:sp>
        <p:nvSpPr>
          <p:cNvPr id="851" name="Google Shape;851;p80"/>
          <p:cNvSpPr/>
          <p:nvPr/>
        </p:nvSpPr>
        <p:spPr>
          <a:xfrm>
            <a:off x="457200" y="2670048"/>
            <a:ext cx="2286000" cy="1207008"/>
          </a:xfrm>
          <a:prstGeom prst="roundRect">
            <a:avLst>
              <a:gd fmla="val 8000" name="adj"/>
            </a:avLst>
          </a:prstGeom>
          <a:solidFill>
            <a:srgbClr val="EBF3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80"/>
          <p:cNvSpPr txBox="1"/>
          <p:nvPr/>
        </p:nvSpPr>
        <p:spPr>
          <a:xfrm>
            <a:off x="640080" y="2798064"/>
            <a:ext cx="1965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FAIR SHARE</a:t>
            </a:r>
            <a:endParaRPr/>
          </a:p>
        </p:txBody>
      </p:sp>
      <p:sp>
        <p:nvSpPr>
          <p:cNvPr id="853" name="Google Shape;853;p80"/>
          <p:cNvSpPr txBox="1"/>
          <p:nvPr/>
        </p:nvSpPr>
        <p:spPr>
          <a:xfrm>
            <a:off x="640080" y="3035808"/>
            <a:ext cx="1965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3E7C4F"/>
                </a:solidFill>
                <a:latin typeface="Arial"/>
                <a:ea typeface="Arial"/>
                <a:cs typeface="Arial"/>
                <a:sym typeface="Arial"/>
              </a:rPr>
              <a:t>11.8%</a:t>
            </a:r>
            <a:endParaRPr/>
          </a:p>
        </p:txBody>
      </p:sp>
      <p:sp>
        <p:nvSpPr>
          <p:cNvPr id="854" name="Google Shape;854;p80"/>
          <p:cNvSpPr txBox="1"/>
          <p:nvPr/>
        </p:nvSpPr>
        <p:spPr>
          <a:xfrm>
            <a:off x="640080" y="3566160"/>
            <a:ext cx="19659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Funding ÷ DCF valuation</a:t>
            </a:r>
            <a:endParaRPr/>
          </a:p>
        </p:txBody>
      </p:sp>
      <p:sp>
        <p:nvSpPr>
          <p:cNvPr id="855" name="Google Shape;855;p80"/>
          <p:cNvSpPr/>
          <p:nvPr/>
        </p:nvSpPr>
        <p:spPr>
          <a:xfrm>
            <a:off x="2880360" y="2670048"/>
            <a:ext cx="2286000" cy="1207008"/>
          </a:xfrm>
          <a:prstGeom prst="roundRect">
            <a:avLst>
              <a:gd fmla="val 8000" name="adj"/>
            </a:avLst>
          </a:prstGeom>
          <a:solidFill>
            <a:srgbClr val="EEF2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80"/>
          <p:cNvSpPr txBox="1"/>
          <p:nvPr/>
        </p:nvSpPr>
        <p:spPr>
          <a:xfrm>
            <a:off x="3063240" y="2798064"/>
            <a:ext cx="1965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OFFERED EQUITY</a:t>
            </a:r>
            <a:endParaRPr/>
          </a:p>
        </p:txBody>
      </p:sp>
      <p:sp>
        <p:nvSpPr>
          <p:cNvPr id="857" name="Google Shape;857;p80"/>
          <p:cNvSpPr txBox="1"/>
          <p:nvPr/>
        </p:nvSpPr>
        <p:spPr>
          <a:xfrm>
            <a:off x="3063240" y="3035808"/>
            <a:ext cx="1965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34578C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/>
          </a:p>
        </p:txBody>
      </p:sp>
      <p:sp>
        <p:nvSpPr>
          <p:cNvPr id="858" name="Google Shape;858;p80"/>
          <p:cNvSpPr txBox="1"/>
          <p:nvPr/>
        </p:nvSpPr>
        <p:spPr>
          <a:xfrm>
            <a:off x="3063240" y="3566160"/>
            <a:ext cx="19659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for the full funding round</a:t>
            </a:r>
            <a:endParaRPr/>
          </a:p>
        </p:txBody>
      </p:sp>
      <p:sp>
        <p:nvSpPr>
          <p:cNvPr id="859" name="Google Shape;859;p80"/>
          <p:cNvSpPr/>
          <p:nvPr/>
        </p:nvSpPr>
        <p:spPr>
          <a:xfrm>
            <a:off x="5349240" y="1298448"/>
            <a:ext cx="3337560" cy="2651760"/>
          </a:xfrm>
          <a:prstGeom prst="roundRect">
            <a:avLst>
              <a:gd fmla="val 8000" name="adj"/>
            </a:avLst>
          </a:prstGeom>
          <a:solidFill>
            <a:srgbClr val="FAF6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80"/>
          <p:cNvSpPr txBox="1"/>
          <p:nvPr/>
        </p:nvSpPr>
        <p:spPr>
          <a:xfrm>
            <a:off x="5577840" y="1463040"/>
            <a:ext cx="29260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Scheme Logic</a:t>
            </a:r>
            <a:endParaRPr/>
          </a:p>
        </p:txBody>
      </p:sp>
      <p:sp>
        <p:nvSpPr>
          <p:cNvPr id="861" name="Google Shape;861;p80"/>
          <p:cNvSpPr txBox="1"/>
          <p:nvPr/>
        </p:nvSpPr>
        <p:spPr>
          <a:xfrm>
            <a:off x="5577840" y="1755648"/>
            <a:ext cx="2971800" cy="12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5750" lvl="0" marL="4572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●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The most prudent scheme — revenue from eight existing units: raw-material trading, tools &amp; equipment, tech application, consulting, seminars, swiftlet houses (RBW), Nestsensials RTD, and the Export Lite + washing-service line.</a:t>
            </a:r>
            <a:endParaRPr/>
          </a:p>
          <a:p>
            <a:pPr indent="-285750" lvl="0" marL="4572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●"/>
            </a:pPr>
            <a:r>
              <a:rPr lang="en" sz="900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 lite export factory — export exists from day one (non-China markets), small and disciplined.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endParaRPr sz="900">
              <a:solidFill>
                <a:srgbClr val="2B2B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4572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●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Foundation of the other schemes: Export Ready (B) = Foundation + washing factory. The upgrade option stays open.</a:t>
            </a:r>
            <a:endParaRPr/>
          </a:p>
          <a:p>
            <a:pPr indent="-285750" lvl="0" marL="4572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●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Lowest execution risk — the floor case for valuation.</a:t>
            </a:r>
            <a:endParaRPr/>
          </a:p>
        </p:txBody>
      </p:sp>
      <p:sp>
        <p:nvSpPr>
          <p:cNvPr id="862" name="Google Shape;862;p80"/>
          <p:cNvSpPr/>
          <p:nvPr/>
        </p:nvSpPr>
        <p:spPr>
          <a:xfrm>
            <a:off x="457200" y="4160520"/>
            <a:ext cx="8229600" cy="566928"/>
          </a:xfrm>
          <a:prstGeom prst="roundRect">
            <a:avLst>
              <a:gd fmla="val 600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80"/>
          <p:cNvSpPr txBox="1"/>
          <p:nvPr/>
        </p:nvSpPr>
        <p:spPr>
          <a:xfrm>
            <a:off x="685800" y="4160520"/>
            <a:ext cx="78638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Investor discount:  </a:t>
            </a:r>
            <a:r>
              <a:rPr b="0" i="0" lang="en" sz="11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SGD 364k for 25% equity ≈ SGD 1.46m effective valuation — about 53% below the SGD 3.09m DCF value. The deepest discount of the three schemes.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81"/>
          <p:cNvSpPr txBox="1"/>
          <p:nvPr/>
        </p:nvSpPr>
        <p:spPr>
          <a:xfrm>
            <a:off x="457200" y="292608"/>
            <a:ext cx="8229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BUSINESS MODEL — FOUNDATION SCHEME</a:t>
            </a:r>
            <a:endParaRPr/>
          </a:p>
        </p:txBody>
      </p:sp>
      <p:sp>
        <p:nvSpPr>
          <p:cNvPr id="869" name="Google Shape;869;p81"/>
          <p:cNvSpPr txBox="1"/>
          <p:nvPr/>
        </p:nvSpPr>
        <p:spPr>
          <a:xfrm>
            <a:off x="457200" y="512064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How the Supply-Led Engine Works</a:t>
            </a:r>
            <a:endParaRPr/>
          </a:p>
        </p:txBody>
      </p:sp>
      <p:sp>
        <p:nvSpPr>
          <p:cNvPr id="870" name="Google Shape;870;p81"/>
          <p:cNvSpPr/>
          <p:nvPr/>
        </p:nvSpPr>
        <p:spPr>
          <a:xfrm>
            <a:off x="457200" y="1298448"/>
            <a:ext cx="2651760" cy="2743200"/>
          </a:xfrm>
          <a:prstGeom prst="roundRect">
            <a:avLst>
              <a:gd fmla="val 8000" name="adj"/>
            </a:avLst>
          </a:prstGeom>
          <a:solidFill>
            <a:srgbClr val="FAF6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81"/>
          <p:cNvSpPr/>
          <p:nvPr/>
        </p:nvSpPr>
        <p:spPr>
          <a:xfrm>
            <a:off x="640080" y="1444752"/>
            <a:ext cx="1554480" cy="274320"/>
          </a:xfrm>
          <a:prstGeom prst="roundRect">
            <a:avLst>
              <a:gd fmla="val 15000" name="adj"/>
            </a:avLst>
          </a:prstGeom>
          <a:solidFill>
            <a:srgbClr val="C9B7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81"/>
          <p:cNvSpPr txBox="1"/>
          <p:nvPr/>
        </p:nvSpPr>
        <p:spPr>
          <a:xfrm>
            <a:off x="640080" y="1444752"/>
            <a:ext cx="1554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VOLUME ENGINE</a:t>
            </a:r>
            <a:endParaRPr/>
          </a:p>
        </p:txBody>
      </p:sp>
      <p:sp>
        <p:nvSpPr>
          <p:cNvPr id="873" name="Google Shape;873;p81"/>
          <p:cNvSpPr txBox="1"/>
          <p:nvPr/>
        </p:nvSpPr>
        <p:spPr>
          <a:xfrm>
            <a:off x="640080" y="1810512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5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Raw-Material Trading</a:t>
            </a:r>
            <a:endParaRPr/>
          </a:p>
        </p:txBody>
      </p:sp>
      <p:sp>
        <p:nvSpPr>
          <p:cNvPr id="874" name="Google Shape;874;p81"/>
          <p:cNvSpPr txBox="1"/>
          <p:nvPr/>
        </p:nvSpPr>
        <p:spPr>
          <a:xfrm>
            <a:off x="640080" y="2066543"/>
            <a:ext cx="23317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69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Buy clean &amp; raw nests from the 3,592-farmer network, sell to processors and local exporters. Thin margin, high turnover — ±85% of 2033 revenue and the cash engine that funds the whole ecosystem.</a:t>
            </a:r>
            <a:endParaRPr/>
          </a:p>
        </p:txBody>
      </p:sp>
      <p:sp>
        <p:nvSpPr>
          <p:cNvPr id="875" name="Google Shape;875;p81"/>
          <p:cNvSpPr/>
          <p:nvPr/>
        </p:nvSpPr>
        <p:spPr>
          <a:xfrm>
            <a:off x="3291840" y="1298448"/>
            <a:ext cx="2651760" cy="2743200"/>
          </a:xfrm>
          <a:prstGeom prst="roundRect">
            <a:avLst>
              <a:gd fmla="val 800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81"/>
          <p:cNvSpPr/>
          <p:nvPr/>
        </p:nvSpPr>
        <p:spPr>
          <a:xfrm>
            <a:off x="3474720" y="1444752"/>
            <a:ext cx="1554480" cy="274320"/>
          </a:xfrm>
          <a:prstGeom prst="roundRect">
            <a:avLst>
              <a:gd fmla="val 15000" name="adj"/>
            </a:avLst>
          </a:prstGeom>
          <a:solidFill>
            <a:srgbClr val="B328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81"/>
          <p:cNvSpPr txBox="1"/>
          <p:nvPr/>
        </p:nvSpPr>
        <p:spPr>
          <a:xfrm>
            <a:off x="3474720" y="1444752"/>
            <a:ext cx="1554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MARGIN ENGINES</a:t>
            </a:r>
            <a:endParaRPr/>
          </a:p>
        </p:txBody>
      </p:sp>
      <p:sp>
        <p:nvSpPr>
          <p:cNvPr id="878" name="Google Shape;878;p81"/>
          <p:cNvSpPr txBox="1"/>
          <p:nvPr/>
        </p:nvSpPr>
        <p:spPr>
          <a:xfrm>
            <a:off x="3451845" y="2431383"/>
            <a:ext cx="23316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5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Nestsensials (RTD)</a:t>
            </a:r>
            <a:endParaRPr/>
          </a:p>
        </p:txBody>
      </p:sp>
      <p:sp>
        <p:nvSpPr>
          <p:cNvPr id="879" name="Google Shape;879;p81"/>
          <p:cNvSpPr txBox="1"/>
          <p:nvPr/>
        </p:nvSpPr>
        <p:spPr>
          <a:xfrm>
            <a:off x="3451900" y="2641149"/>
            <a:ext cx="2331600" cy="4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69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Consumer health drinks — launches 2027, grows ±33%/yr to SGD 1.20m by 2033. Gross-profit positive in its first selling year.</a:t>
            </a:r>
            <a:endParaRPr/>
          </a:p>
        </p:txBody>
      </p:sp>
      <p:sp>
        <p:nvSpPr>
          <p:cNvPr id="880" name="Google Shape;880;p81"/>
          <p:cNvSpPr txBox="1"/>
          <p:nvPr/>
        </p:nvSpPr>
        <p:spPr>
          <a:xfrm>
            <a:off x="3451845" y="3247092"/>
            <a:ext cx="23316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5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Tools, App &amp; Advisory</a:t>
            </a:r>
            <a:endParaRPr/>
          </a:p>
        </p:txBody>
      </p:sp>
      <p:sp>
        <p:nvSpPr>
          <p:cNvPr id="881" name="Google Shape;881;p81"/>
          <p:cNvSpPr txBox="1"/>
          <p:nvPr/>
        </p:nvSpPr>
        <p:spPr>
          <a:xfrm>
            <a:off x="3474725" y="3440987"/>
            <a:ext cx="2331600" cy="4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69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Equipment sales, IoT/tech application, advisory and training layered on the farmer network — steady, high-margin service income.</a:t>
            </a:r>
            <a:endParaRPr/>
          </a:p>
        </p:txBody>
      </p:sp>
      <p:sp>
        <p:nvSpPr>
          <p:cNvPr id="882" name="Google Shape;882;p81"/>
          <p:cNvSpPr/>
          <p:nvPr/>
        </p:nvSpPr>
        <p:spPr>
          <a:xfrm>
            <a:off x="6126480" y="1298448"/>
            <a:ext cx="2651760" cy="2743200"/>
          </a:xfrm>
          <a:prstGeom prst="roundRect">
            <a:avLst>
              <a:gd fmla="val 8000" name="adj"/>
            </a:avLst>
          </a:prstGeom>
          <a:solidFill>
            <a:srgbClr val="EEF2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81"/>
          <p:cNvSpPr/>
          <p:nvPr/>
        </p:nvSpPr>
        <p:spPr>
          <a:xfrm>
            <a:off x="6309360" y="1444752"/>
            <a:ext cx="1554480" cy="274320"/>
          </a:xfrm>
          <a:prstGeom prst="roundRect">
            <a:avLst>
              <a:gd fmla="val 15000" name="adj"/>
            </a:avLst>
          </a:prstGeom>
          <a:solidFill>
            <a:srgbClr val="3457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81"/>
          <p:cNvSpPr txBox="1"/>
          <p:nvPr/>
        </p:nvSpPr>
        <p:spPr>
          <a:xfrm>
            <a:off x="6309360" y="1444752"/>
            <a:ext cx="1554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ASSET BUILD</a:t>
            </a:r>
            <a:endParaRPr/>
          </a:p>
        </p:txBody>
      </p:sp>
      <p:sp>
        <p:nvSpPr>
          <p:cNvPr id="885" name="Google Shape;885;p81"/>
          <p:cNvSpPr txBox="1"/>
          <p:nvPr/>
        </p:nvSpPr>
        <p:spPr>
          <a:xfrm>
            <a:off x="6309360" y="1810512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5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Swiftlet Houses (RBW)</a:t>
            </a:r>
            <a:endParaRPr/>
          </a:p>
        </p:txBody>
      </p:sp>
      <p:sp>
        <p:nvSpPr>
          <p:cNvPr id="886" name="Google Shape;886;p81"/>
          <p:cNvSpPr txBox="1"/>
          <p:nvPr/>
        </p:nvSpPr>
        <p:spPr>
          <a:xfrm>
            <a:off x="6309360" y="2066543"/>
            <a:ext cx="23317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69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Company-owned birdhouses built from 2026 (SGD 43k setup). Small early revenue, but secures long-term supply and raises farmer switching costs.</a:t>
            </a:r>
            <a:endParaRPr/>
          </a:p>
        </p:txBody>
      </p:sp>
      <p:sp>
        <p:nvSpPr>
          <p:cNvPr id="887" name="Google Shape;887;p81"/>
          <p:cNvSpPr/>
          <p:nvPr/>
        </p:nvSpPr>
        <p:spPr>
          <a:xfrm>
            <a:off x="457200" y="4224528"/>
            <a:ext cx="8229600" cy="512064"/>
          </a:xfrm>
          <a:prstGeom prst="roundRect">
            <a:avLst>
              <a:gd fmla="val 6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81"/>
          <p:cNvSpPr txBox="1"/>
          <p:nvPr/>
        </p:nvSpPr>
        <p:spPr>
          <a:xfrm>
            <a:off x="685800" y="4224528"/>
            <a:ext cx="786384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8A1E22"/>
                </a:solidFill>
                <a:latin typeface="Calibri"/>
                <a:ea typeface="Calibri"/>
                <a:cs typeface="Calibri"/>
                <a:sym typeface="Calibri"/>
              </a:rPr>
              <a:t>The flywheel:  </a:t>
            </a:r>
            <a:r>
              <a:rPr b="0" i="0" lang="en" sz="10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trading volume builds farmer trust and data → the app, consulting and RBW deepen the relationship → Nestsensials and Export Lite convert the supply chain into brand and export margin. Margin mix improves from 6% to 9% by 2033.</a:t>
            </a:r>
            <a:endParaRPr/>
          </a:p>
        </p:txBody>
      </p:sp>
      <p:sp>
        <p:nvSpPr>
          <p:cNvPr id="889" name="Google Shape;889;p81"/>
          <p:cNvSpPr txBox="1"/>
          <p:nvPr/>
        </p:nvSpPr>
        <p:spPr>
          <a:xfrm>
            <a:off x="3451907" y="1800237"/>
            <a:ext cx="23316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50">
                <a:solidFill>
                  <a:srgbClr val="2B2B2E"/>
                </a:solidFill>
              </a:rPr>
              <a:t>Export Lite</a:t>
            </a:r>
            <a:endParaRPr/>
          </a:p>
        </p:txBody>
      </p:sp>
      <p:sp>
        <p:nvSpPr>
          <p:cNvPr id="890" name="Google Shape;890;p81"/>
          <p:cNvSpPr txBox="1"/>
          <p:nvPr/>
        </p:nvSpPr>
        <p:spPr>
          <a:xfrm>
            <a:off x="3451913" y="1962346"/>
            <a:ext cx="2331600" cy="4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69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Targeting non-China markets: quota ±250 kg/yr, operated by 15 employees — a very lite factory. Spare capacity is sold as a washing service (200 kg client volume).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82"/>
          <p:cNvSpPr txBox="1"/>
          <p:nvPr/>
        </p:nvSpPr>
        <p:spPr>
          <a:xfrm>
            <a:off x="457200" y="292608"/>
            <a:ext cx="8229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USE OF FUNDS — FOUNDATION SCHEME</a:t>
            </a:r>
            <a:endParaRPr/>
          </a:p>
        </p:txBody>
      </p:sp>
      <p:sp>
        <p:nvSpPr>
          <p:cNvPr id="896" name="Google Shape;896;p82"/>
          <p:cNvSpPr txBox="1"/>
          <p:nvPr/>
        </p:nvSpPr>
        <p:spPr>
          <a:xfrm>
            <a:off x="457200" y="512064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SGD 364k · Explicit Sources &amp; Uses</a:t>
            </a:r>
            <a:endParaRPr/>
          </a:p>
        </p:txBody>
      </p:sp>
      <p:pic>
        <p:nvPicPr>
          <p:cNvPr id="994" name="Picture 993" descr="donut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298448"/>
            <a:ext cx="3108960" cy="2788920"/>
          </a:xfrm>
          <a:prstGeom prst="rect">
            <a:avLst/>
          </a:prstGeom>
        </p:spPr>
      </p:pic>
      <p:sp>
        <p:nvSpPr>
          <p:cNvPr id="898" name="Google Shape;898;p82"/>
          <p:cNvSpPr txBox="1"/>
          <p:nvPr/>
        </p:nvSpPr>
        <p:spPr>
          <a:xfrm>
            <a:off x="1051560" y="2331720"/>
            <a:ext cx="15544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SGD 364k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Total Funding</a:t>
            </a:r>
            <a:endParaRPr/>
          </a:p>
        </p:txBody>
      </p:sp>
      <p:sp>
        <p:nvSpPr>
          <p:cNvPr id="909" name="Google Shape;909;p82"/>
          <p:cNvSpPr txBox="1"/>
          <p:nvPr/>
        </p:nvSpPr>
        <p:spPr>
          <a:xfrm>
            <a:off x="3657600" y="1280160"/>
            <a:ext cx="356616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12 LINE ITEMS (BY VALUE) · AMOUNT · %</a:t>
            </a:r>
            <a:endParaRPr/>
          </a:p>
        </p:txBody>
      </p:sp>
      <p:sp>
        <p:nvSpPr>
          <p:cNvPr id="956" name="Google Shape;956;p82"/>
          <p:cNvSpPr/>
          <p:nvPr/>
        </p:nvSpPr>
        <p:spPr>
          <a:xfrm>
            <a:off x="3657600" y="4389118"/>
            <a:ext cx="5029200" cy="347400"/>
          </a:xfrm>
          <a:prstGeom prst="roundRect">
            <a:avLst>
              <a:gd fmla="val 8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82"/>
          <p:cNvSpPr txBox="1"/>
          <p:nvPr/>
        </p:nvSpPr>
        <p:spPr>
          <a:xfrm>
            <a:off x="3817655" y="4498843"/>
            <a:ext cx="47091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Foundation uses an explicit line-item Sources &amp; Uses — incl. the Export Lite washing line, its NKV+HACCP certification (NKV: Indonesia's veterinary hygiene licence) and working capital — not the 3-bucket structure of Schemes B &amp; C. Total = Rp5.09bn.</a:t>
            </a:r>
            <a:endParaRPr/>
          </a:p>
        </p:txBody>
      </p:sp>
      <p:sp>
        <p:nvSpPr>
          <p:cNvPr id="958" name="Oval 957"/>
          <p:cNvSpPr/>
          <p:nvPr/>
        </p:nvSpPr>
        <p:spPr>
          <a:xfrm>
            <a:off x="3657600" y="1600200"/>
            <a:ext cx="100584" cy="100584"/>
          </a:xfrm>
          <a:prstGeom prst="ellipse">
            <a:avLst/>
          </a:prstGeom>
          <a:solidFill>
            <a:srgbClr val="8A1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9" name="TextBox 958"/>
          <p:cNvSpPr txBox="1"/>
          <p:nvPr/>
        </p:nvSpPr>
        <p:spPr>
          <a:xfrm>
            <a:off x="3822191" y="1572768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Working Capital - Bird Nest</a:t>
            </a:r>
          </a:p>
        </p:txBody>
      </p:sp>
      <p:sp>
        <p:nvSpPr>
          <p:cNvPr id="960" name="TextBox 959"/>
          <p:cNvSpPr txBox="1"/>
          <p:nvPr/>
        </p:nvSpPr>
        <p:spPr>
          <a:xfrm>
            <a:off x="7040880" y="1572768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63k  · </a:t>
            </a:r>
            <a:r>
              <a:rPr sz="860" b="0">
                <a:solidFill>
                  <a:srgbClr val="6E6A66"/>
                </a:solidFill>
              </a:rPr>
              <a:t>17.2%</a:t>
            </a:r>
          </a:p>
        </p:txBody>
      </p:sp>
      <p:sp>
        <p:nvSpPr>
          <p:cNvPr id="961" name="Oval 960"/>
          <p:cNvSpPr/>
          <p:nvPr/>
        </p:nvSpPr>
        <p:spPr>
          <a:xfrm>
            <a:off x="3657600" y="1824228"/>
            <a:ext cx="100584" cy="100584"/>
          </a:xfrm>
          <a:prstGeom prst="ellipse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2" name="TextBox 961"/>
          <p:cNvSpPr txBox="1"/>
          <p:nvPr/>
        </p:nvSpPr>
        <p:spPr>
          <a:xfrm>
            <a:off x="3822191" y="1796795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Employee Salaries 2026</a:t>
            </a:r>
          </a:p>
        </p:txBody>
      </p:sp>
      <p:sp>
        <p:nvSpPr>
          <p:cNvPr id="963" name="TextBox 962"/>
          <p:cNvSpPr txBox="1"/>
          <p:nvPr/>
        </p:nvSpPr>
        <p:spPr>
          <a:xfrm>
            <a:off x="7040880" y="1796795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55k  · </a:t>
            </a:r>
            <a:r>
              <a:rPr sz="860" b="0">
                <a:solidFill>
                  <a:srgbClr val="6E6A66"/>
                </a:solidFill>
              </a:rPr>
              <a:t>15.1%</a:t>
            </a:r>
          </a:p>
        </p:txBody>
      </p:sp>
      <p:sp>
        <p:nvSpPr>
          <p:cNvPr id="964" name="Oval 963"/>
          <p:cNvSpPr/>
          <p:nvPr/>
        </p:nvSpPr>
        <p:spPr>
          <a:xfrm>
            <a:off x="3657600" y="2048255"/>
            <a:ext cx="100584" cy="100584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5" name="TextBox 964"/>
          <p:cNvSpPr txBox="1"/>
          <p:nvPr/>
        </p:nvSpPr>
        <p:spPr>
          <a:xfrm>
            <a:off x="3822191" y="2020824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Nestsensials: OPEX &amp; Working Capital</a:t>
            </a:r>
          </a:p>
        </p:txBody>
      </p:sp>
      <p:sp>
        <p:nvSpPr>
          <p:cNvPr id="966" name="TextBox 965"/>
          <p:cNvSpPr txBox="1"/>
          <p:nvPr/>
        </p:nvSpPr>
        <p:spPr>
          <a:xfrm>
            <a:off x="7040880" y="2020824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48k  · </a:t>
            </a:r>
            <a:r>
              <a:rPr sz="860" b="0">
                <a:solidFill>
                  <a:srgbClr val="6E6A66"/>
                </a:solidFill>
              </a:rPr>
              <a:t>13.2%</a:t>
            </a:r>
          </a:p>
        </p:txBody>
      </p:sp>
      <p:sp>
        <p:nvSpPr>
          <p:cNvPr id="967" name="Oval 966"/>
          <p:cNvSpPr/>
          <p:nvPr/>
        </p:nvSpPr>
        <p:spPr>
          <a:xfrm>
            <a:off x="3657600" y="2272284"/>
            <a:ext cx="100584" cy="100584"/>
          </a:xfrm>
          <a:prstGeom prst="ellipse">
            <a:avLst/>
          </a:prstGeom>
          <a:solidFill>
            <a:srgbClr val="2E7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8" name="TextBox 967"/>
          <p:cNvSpPr txBox="1"/>
          <p:nvPr/>
        </p:nvSpPr>
        <p:spPr>
          <a:xfrm>
            <a:off x="3822191" y="2244852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Swiftlet Houses: Initial RBW Construction (Setup)</a:t>
            </a:r>
          </a:p>
        </p:txBody>
      </p:sp>
      <p:sp>
        <p:nvSpPr>
          <p:cNvPr id="969" name="TextBox 968"/>
          <p:cNvSpPr txBox="1"/>
          <p:nvPr/>
        </p:nvSpPr>
        <p:spPr>
          <a:xfrm>
            <a:off x="7040880" y="2244852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43k  · </a:t>
            </a:r>
            <a:r>
              <a:rPr sz="860" b="0">
                <a:solidFill>
                  <a:srgbClr val="6E6A66"/>
                </a:solidFill>
              </a:rPr>
              <a:t>11.8%</a:t>
            </a:r>
          </a:p>
        </p:txBody>
      </p:sp>
      <p:sp>
        <p:nvSpPr>
          <p:cNvPr id="970" name="Oval 969"/>
          <p:cNvSpPr/>
          <p:nvPr/>
        </p:nvSpPr>
        <p:spPr>
          <a:xfrm>
            <a:off x="3657600" y="2496312"/>
            <a:ext cx="100584" cy="100584"/>
          </a:xfrm>
          <a:prstGeom prst="ellipse">
            <a:avLst/>
          </a:prstGeom>
          <a:solidFill>
            <a:srgbClr val="3457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1" name="TextBox 970"/>
          <p:cNvSpPr txBox="1"/>
          <p:nvPr/>
        </p:nvSpPr>
        <p:spPr>
          <a:xfrm>
            <a:off x="3822191" y="2468880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IoT Research Completion</a:t>
            </a:r>
          </a:p>
        </p:txBody>
      </p:sp>
      <p:sp>
        <p:nvSpPr>
          <p:cNvPr id="972" name="TextBox 971"/>
          <p:cNvSpPr txBox="1"/>
          <p:nvPr/>
        </p:nvSpPr>
        <p:spPr>
          <a:xfrm>
            <a:off x="7040880" y="2468880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36k  · </a:t>
            </a:r>
            <a:r>
              <a:rPr sz="860" b="0">
                <a:solidFill>
                  <a:srgbClr val="6E6A66"/>
                </a:solidFill>
              </a:rPr>
              <a:t>9.8%</a:t>
            </a:r>
          </a:p>
        </p:txBody>
      </p:sp>
      <p:sp>
        <p:nvSpPr>
          <p:cNvPr id="973" name="Oval 972"/>
          <p:cNvSpPr/>
          <p:nvPr/>
        </p:nvSpPr>
        <p:spPr>
          <a:xfrm>
            <a:off x="3657600" y="2720340"/>
            <a:ext cx="100584" cy="100584"/>
          </a:xfrm>
          <a:prstGeom prst="ellipse">
            <a:avLst/>
          </a:prstGeom>
          <a:solidFill>
            <a:srgbClr val="7F55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4" name="TextBox 973"/>
          <p:cNvSpPr txBox="1"/>
          <p:nvPr/>
        </p:nvSpPr>
        <p:spPr>
          <a:xfrm>
            <a:off x="3822191" y="2692908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Working Capital - Equipment</a:t>
            </a:r>
          </a:p>
        </p:txBody>
      </p:sp>
      <p:sp>
        <p:nvSpPr>
          <p:cNvPr id="975" name="TextBox 974"/>
          <p:cNvSpPr txBox="1"/>
          <p:nvPr/>
        </p:nvSpPr>
        <p:spPr>
          <a:xfrm>
            <a:off x="7040880" y="2692908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27k  · </a:t>
            </a:r>
            <a:r>
              <a:rPr sz="860" b="0">
                <a:solidFill>
                  <a:srgbClr val="6E6A66"/>
                </a:solidFill>
              </a:rPr>
              <a:t>7.4%</a:t>
            </a:r>
          </a:p>
        </p:txBody>
      </p:sp>
      <p:sp>
        <p:nvSpPr>
          <p:cNvPr id="976" name="Oval 975"/>
          <p:cNvSpPr/>
          <p:nvPr/>
        </p:nvSpPr>
        <p:spPr>
          <a:xfrm>
            <a:off x="3657600" y="2944368"/>
            <a:ext cx="100584" cy="100584"/>
          </a:xfrm>
          <a:prstGeom prst="ellipse">
            <a:avLst/>
          </a:prstGeom>
          <a:solidFill>
            <a:srgbClr val="B08D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7" name="TextBox 976"/>
          <p:cNvSpPr txBox="1"/>
          <p:nvPr/>
        </p:nvSpPr>
        <p:spPr>
          <a:xfrm>
            <a:off x="3822191" y="2916936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Export Lite: Working Capital</a:t>
            </a:r>
          </a:p>
        </p:txBody>
      </p:sp>
      <p:sp>
        <p:nvSpPr>
          <p:cNvPr id="978" name="TextBox 977"/>
          <p:cNvSpPr txBox="1"/>
          <p:nvPr/>
        </p:nvSpPr>
        <p:spPr>
          <a:xfrm>
            <a:off x="7040880" y="2916936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23k  · </a:t>
            </a:r>
            <a:r>
              <a:rPr sz="860" b="0">
                <a:solidFill>
                  <a:srgbClr val="6E6A66"/>
                </a:solidFill>
              </a:rPr>
              <a:t>6.3%</a:t>
            </a:r>
          </a:p>
        </p:txBody>
      </p:sp>
      <p:sp>
        <p:nvSpPr>
          <p:cNvPr id="979" name="Oval 978"/>
          <p:cNvSpPr/>
          <p:nvPr/>
        </p:nvSpPr>
        <p:spPr>
          <a:xfrm>
            <a:off x="3657600" y="3168396"/>
            <a:ext cx="100584" cy="100584"/>
          </a:xfrm>
          <a:prstGeom prst="ellipse">
            <a:avLst/>
          </a:prstGeom>
          <a:solidFill>
            <a:srgbClr val="5B2C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0" name="TextBox 979"/>
          <p:cNvSpPr txBox="1"/>
          <p:nvPr/>
        </p:nvSpPr>
        <p:spPr>
          <a:xfrm>
            <a:off x="3822191" y="3140964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Nestsensials: CAPEX (Machines + Renovation)</a:t>
            </a:r>
          </a:p>
        </p:txBody>
      </p:sp>
      <p:sp>
        <p:nvSpPr>
          <p:cNvPr id="981" name="TextBox 980"/>
          <p:cNvSpPr txBox="1"/>
          <p:nvPr/>
        </p:nvSpPr>
        <p:spPr>
          <a:xfrm>
            <a:off x="7040880" y="3140964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18k  · </a:t>
            </a:r>
            <a:r>
              <a:rPr sz="860" b="0">
                <a:solidFill>
                  <a:srgbClr val="6E6A66"/>
                </a:solidFill>
              </a:rPr>
              <a:t>4.9%</a:t>
            </a:r>
          </a:p>
        </p:txBody>
      </p:sp>
      <p:sp>
        <p:nvSpPr>
          <p:cNvPr id="982" name="Oval 981"/>
          <p:cNvSpPr/>
          <p:nvPr/>
        </p:nvSpPr>
        <p:spPr>
          <a:xfrm>
            <a:off x="3657600" y="3392424"/>
            <a:ext cx="100584" cy="100584"/>
          </a:xfrm>
          <a:prstGeom prst="ellipse">
            <a:avLst/>
          </a:prstGeom>
          <a:solidFill>
            <a:srgbClr val="5C7F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3" name="TextBox 982"/>
          <p:cNvSpPr txBox="1"/>
          <p:nvPr/>
        </p:nvSpPr>
        <p:spPr>
          <a:xfrm>
            <a:off x="3822191" y="3364992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Export Lite: NKV+HACCP Certification</a:t>
            </a:r>
          </a:p>
        </p:txBody>
      </p:sp>
      <p:sp>
        <p:nvSpPr>
          <p:cNvPr id="984" name="TextBox 983"/>
          <p:cNvSpPr txBox="1"/>
          <p:nvPr/>
        </p:nvSpPr>
        <p:spPr>
          <a:xfrm>
            <a:off x="7040880" y="3364992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16k  · </a:t>
            </a:r>
            <a:r>
              <a:rPr sz="860" b="0">
                <a:solidFill>
                  <a:srgbClr val="6E6A66"/>
                </a:solidFill>
              </a:rPr>
              <a:t>4.3%</a:t>
            </a:r>
          </a:p>
        </p:txBody>
      </p:sp>
      <p:sp>
        <p:nvSpPr>
          <p:cNvPr id="985" name="Oval 984"/>
          <p:cNvSpPr/>
          <p:nvPr/>
        </p:nvSpPr>
        <p:spPr>
          <a:xfrm>
            <a:off x="3657600" y="3616452"/>
            <a:ext cx="100584" cy="100584"/>
          </a:xfrm>
          <a:prstGeom prst="ellipse">
            <a:avLst/>
          </a:prstGeom>
          <a:solidFill>
            <a:srgbClr val="8E44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6" name="TextBox 985"/>
          <p:cNvSpPr txBox="1"/>
          <p:nvPr/>
        </p:nvSpPr>
        <p:spPr>
          <a:xfrm>
            <a:off x="3822191" y="3589020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ERP System</a:t>
            </a:r>
          </a:p>
        </p:txBody>
      </p:sp>
      <p:sp>
        <p:nvSpPr>
          <p:cNvPr id="987" name="TextBox 986"/>
          <p:cNvSpPr txBox="1"/>
          <p:nvPr/>
        </p:nvSpPr>
        <p:spPr>
          <a:xfrm>
            <a:off x="7040880" y="3589020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14k  · </a:t>
            </a:r>
            <a:r>
              <a:rPr sz="860" b="0">
                <a:solidFill>
                  <a:srgbClr val="6E6A66"/>
                </a:solidFill>
              </a:rPr>
              <a:t>3.9%</a:t>
            </a:r>
          </a:p>
        </p:txBody>
      </p:sp>
      <p:sp>
        <p:nvSpPr>
          <p:cNvPr id="988" name="Oval 987"/>
          <p:cNvSpPr/>
          <p:nvPr/>
        </p:nvSpPr>
        <p:spPr>
          <a:xfrm>
            <a:off x="3657600" y="3840480"/>
            <a:ext cx="100584" cy="100584"/>
          </a:xfrm>
          <a:prstGeom prst="ellipse">
            <a:avLst/>
          </a:prstGeom>
          <a:solidFill>
            <a:srgbClr val="16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9" name="TextBox 988"/>
          <p:cNvSpPr txBox="1"/>
          <p:nvPr/>
        </p:nvSpPr>
        <p:spPr>
          <a:xfrm>
            <a:off x="3822191" y="3813048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Audit Costs 2026-2028 &amp; Other</a:t>
            </a:r>
          </a:p>
        </p:txBody>
      </p:sp>
      <p:sp>
        <p:nvSpPr>
          <p:cNvPr id="990" name="TextBox 989"/>
          <p:cNvSpPr txBox="1"/>
          <p:nvPr/>
        </p:nvSpPr>
        <p:spPr>
          <a:xfrm>
            <a:off x="7040880" y="3813048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12k  · </a:t>
            </a:r>
            <a:r>
              <a:rPr sz="860" b="0">
                <a:solidFill>
                  <a:srgbClr val="6E6A66"/>
                </a:solidFill>
              </a:rPr>
              <a:t>3.2%</a:t>
            </a:r>
          </a:p>
        </p:txBody>
      </p:sp>
      <p:sp>
        <p:nvSpPr>
          <p:cNvPr id="991" name="Oval 990"/>
          <p:cNvSpPr/>
          <p:nvPr/>
        </p:nvSpPr>
        <p:spPr>
          <a:xfrm>
            <a:off x="3657600" y="4064508"/>
            <a:ext cx="100584" cy="100584"/>
          </a:xfrm>
          <a:prstGeom prst="ellipse">
            <a:avLst/>
          </a:prstGeom>
          <a:solidFill>
            <a:srgbClr val="A04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2" name="TextBox 991"/>
          <p:cNvSpPr txBox="1"/>
          <p:nvPr/>
        </p:nvSpPr>
        <p:spPr>
          <a:xfrm>
            <a:off x="3822191" y="4037076"/>
            <a:ext cx="356616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0" b="0">
                <a:solidFill>
                  <a:srgbClr val="2B2B2E"/>
                </a:solidFill>
              </a:rPr>
              <a:t>Export Lite: Washing-Line CapEx</a:t>
            </a:r>
          </a:p>
        </p:txBody>
      </p:sp>
      <p:sp>
        <p:nvSpPr>
          <p:cNvPr id="993" name="TextBox 992"/>
          <p:cNvSpPr txBox="1"/>
          <p:nvPr/>
        </p:nvSpPr>
        <p:spPr>
          <a:xfrm>
            <a:off x="7040880" y="4037076"/>
            <a:ext cx="1645920" cy="2011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860" b="1">
                <a:solidFill>
                  <a:srgbClr val="2B2B2E"/>
                </a:solidFill>
              </a:rPr>
              <a:t>SGD 11k  · </a:t>
            </a:r>
            <a:r>
              <a:rPr sz="860" b="0">
                <a:solidFill>
                  <a:srgbClr val="6E6A66"/>
                </a:solidFill>
              </a:rPr>
              <a:t>2.9%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83"/>
          <p:cNvSpPr txBox="1"/>
          <p:nvPr/>
        </p:nvSpPr>
        <p:spPr>
          <a:xfrm>
            <a:off x="457200" y="292608"/>
            <a:ext cx="8229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REVENUE PROJECTION — FOUNDATION SCHEME</a:t>
            </a:r>
            <a:endParaRPr/>
          </a:p>
        </p:txBody>
      </p:sp>
      <p:sp>
        <p:nvSpPr>
          <p:cNvPr id="963" name="Google Shape;963;p83"/>
          <p:cNvSpPr txBox="1"/>
          <p:nvPr/>
        </p:nvSpPr>
        <p:spPr>
          <a:xfrm>
            <a:off x="457200" y="512064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Toward SGD 12.96m Revenue by 2033</a:t>
            </a:r>
            <a:endParaRPr/>
          </a:p>
        </p:txBody>
      </p:sp>
      <p:pic>
        <p:nvPicPr>
          <p:cNvPr id="1006" name="Picture 1005" descr="stacked_foundati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" y="1261872"/>
            <a:ext cx="5486400" cy="2880360"/>
          </a:xfrm>
          <a:prstGeom prst="rect">
            <a:avLst/>
          </a:prstGeom>
        </p:spPr>
      </p:pic>
      <p:sp>
        <p:nvSpPr>
          <p:cNvPr id="979" name="Google Shape;979;p83"/>
          <p:cNvSpPr/>
          <p:nvPr/>
        </p:nvSpPr>
        <p:spPr>
          <a:xfrm>
            <a:off x="6035040" y="1261872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83"/>
          <p:cNvSpPr txBox="1"/>
          <p:nvPr/>
        </p:nvSpPr>
        <p:spPr>
          <a:xfrm>
            <a:off x="6236208" y="1335024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SGD 6.05 → 12.96m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Total revenue, 2026 → 2033 · Rp181.51bn</a:t>
            </a:r>
            <a:endParaRPr/>
          </a:p>
        </p:txBody>
      </p:sp>
      <p:sp>
        <p:nvSpPr>
          <p:cNvPr id="981" name="Google Shape;981;p83"/>
          <p:cNvSpPr/>
          <p:nvPr/>
        </p:nvSpPr>
        <p:spPr>
          <a:xfrm>
            <a:off x="6035040" y="2048255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83"/>
          <p:cNvSpPr txBox="1"/>
          <p:nvPr/>
        </p:nvSpPr>
        <p:spPr>
          <a:xfrm>
            <a:off x="6236208" y="2121408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±12% / year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Revenue CAGR 2026–2033</a:t>
            </a:r>
            <a:endParaRPr/>
          </a:p>
        </p:txBody>
      </p:sp>
      <p:sp>
        <p:nvSpPr>
          <p:cNvPr id="983" name="Google Shape;983;p83"/>
          <p:cNvSpPr/>
          <p:nvPr/>
        </p:nvSpPr>
        <p:spPr>
          <a:xfrm>
            <a:off x="6035040" y="2834639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EBF3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83"/>
          <p:cNvSpPr txBox="1"/>
          <p:nvPr/>
        </p:nvSpPr>
        <p:spPr>
          <a:xfrm>
            <a:off x="6236208" y="2907791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3E7C4F"/>
                </a:solidFill>
                <a:latin typeface="Arial"/>
                <a:ea typeface="Arial"/>
                <a:cs typeface="Arial"/>
                <a:sym typeface="Arial"/>
              </a:rPr>
              <a:t>6% → 9%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Gross margin — mix shift to RTD, services &amp; export</a:t>
            </a:r>
            <a:endParaRPr/>
          </a:p>
        </p:txBody>
      </p:sp>
      <p:sp>
        <p:nvSpPr>
          <p:cNvPr id="985" name="Google Shape;985;p83"/>
          <p:cNvSpPr/>
          <p:nvPr/>
        </p:nvSpPr>
        <p:spPr>
          <a:xfrm>
            <a:off x="6035040" y="3621024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EEF2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83"/>
          <p:cNvSpPr txBox="1"/>
          <p:nvPr/>
        </p:nvSpPr>
        <p:spPr>
          <a:xfrm>
            <a:off x="6236208" y="3694176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34578C"/>
                </a:solidFill>
                <a:latin typeface="Arial"/>
                <a:ea typeface="Arial"/>
                <a:cs typeface="Arial"/>
                <a:sym typeface="Arial"/>
              </a:rPr>
              <a:t>±33% / year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Nestsensials RTD growth — the margin engine</a:t>
            </a:r>
            <a:endParaRPr/>
          </a:p>
        </p:txBody>
      </p:sp>
      <p:sp>
        <p:nvSpPr>
          <p:cNvPr id="987" name="Google Shape;987;p83"/>
          <p:cNvSpPr/>
          <p:nvPr/>
        </p:nvSpPr>
        <p:spPr>
          <a:xfrm>
            <a:off x="457200" y="4655306"/>
            <a:ext cx="8229600" cy="237600"/>
          </a:xfrm>
          <a:prstGeom prst="roundRect">
            <a:avLst>
              <a:gd fmla="val 6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83"/>
          <p:cNvSpPr txBox="1"/>
          <p:nvPr/>
        </p:nvSpPr>
        <p:spPr>
          <a:xfrm>
            <a:off x="640043" y="4708706"/>
            <a:ext cx="78639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Trading is the backbone of revenue; Nestsensials RTD, tech units and Export Lite lift gross margin from 6% to 9%.</a:t>
            </a:r>
            <a:endParaRPr/>
          </a:p>
        </p:txBody>
      </p:sp>
      <p:sp>
        <p:nvSpPr>
          <p:cNvPr id="989" name="Rectangle 988"/>
          <p:cNvSpPr/>
          <p:nvPr/>
        </p:nvSpPr>
        <p:spPr>
          <a:xfrm>
            <a:off x="411480" y="4151375"/>
            <a:ext cx="118872" cy="118872"/>
          </a:xfrm>
          <a:prstGeom prst="rect">
            <a:avLst/>
          </a:prstGeom>
          <a:solidFill>
            <a:srgbClr val="C9B7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0" name="TextBox 989"/>
          <p:cNvSpPr txBox="1"/>
          <p:nvPr/>
        </p:nvSpPr>
        <p:spPr>
          <a:xfrm>
            <a:off x="576072" y="4133087"/>
            <a:ext cx="1325880" cy="1828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30" b="0">
                <a:solidFill>
                  <a:srgbClr val="6E6A66"/>
                </a:solidFill>
              </a:rPr>
              <a:t>Raw Material (Trading)</a:t>
            </a:r>
          </a:p>
        </p:txBody>
      </p:sp>
      <p:sp>
        <p:nvSpPr>
          <p:cNvPr id="991" name="Rectangle 990"/>
          <p:cNvSpPr/>
          <p:nvPr/>
        </p:nvSpPr>
        <p:spPr>
          <a:xfrm>
            <a:off x="1828800" y="4151375"/>
            <a:ext cx="118872" cy="118872"/>
          </a:xfrm>
          <a:prstGeom prst="rect">
            <a:avLst/>
          </a:prstGeom>
          <a:solidFill>
            <a:srgbClr val="D99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2" name="TextBox 991"/>
          <p:cNvSpPr txBox="1"/>
          <p:nvPr/>
        </p:nvSpPr>
        <p:spPr>
          <a:xfrm>
            <a:off x="1993392" y="4133087"/>
            <a:ext cx="1325880" cy="1828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30" b="0">
                <a:solidFill>
                  <a:srgbClr val="6E6A66"/>
                </a:solidFill>
              </a:rPr>
              <a:t>Tools &amp; Equipment</a:t>
            </a:r>
          </a:p>
        </p:txBody>
      </p:sp>
      <p:sp>
        <p:nvSpPr>
          <p:cNvPr id="993" name="Rectangle 992"/>
          <p:cNvSpPr/>
          <p:nvPr/>
        </p:nvSpPr>
        <p:spPr>
          <a:xfrm>
            <a:off x="3246120" y="4151375"/>
            <a:ext cx="118872" cy="118872"/>
          </a:xfrm>
          <a:prstGeom prst="rect">
            <a:avLst/>
          </a:prstGeom>
          <a:solidFill>
            <a:srgbClr val="B328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4" name="TextBox 993"/>
          <p:cNvSpPr txBox="1"/>
          <p:nvPr/>
        </p:nvSpPr>
        <p:spPr>
          <a:xfrm>
            <a:off x="3410712" y="4133087"/>
            <a:ext cx="1325880" cy="1828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30" b="0">
                <a:solidFill>
                  <a:srgbClr val="6E6A66"/>
                </a:solidFill>
              </a:rPr>
              <a:t>Nestsensials (RTD)</a:t>
            </a:r>
          </a:p>
        </p:txBody>
      </p:sp>
      <p:sp>
        <p:nvSpPr>
          <p:cNvPr id="995" name="Rectangle 994"/>
          <p:cNvSpPr/>
          <p:nvPr/>
        </p:nvSpPr>
        <p:spPr>
          <a:xfrm>
            <a:off x="4663440" y="4151375"/>
            <a:ext cx="118872" cy="118872"/>
          </a:xfrm>
          <a:prstGeom prst="rect">
            <a:avLst/>
          </a:prstGeom>
          <a:solidFill>
            <a:srgbClr val="6B4E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6" name="TextBox 995"/>
          <p:cNvSpPr txBox="1"/>
          <p:nvPr/>
        </p:nvSpPr>
        <p:spPr>
          <a:xfrm>
            <a:off x="4828031" y="4133087"/>
            <a:ext cx="1325880" cy="1828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30" b="0">
                <a:solidFill>
                  <a:srgbClr val="6E6A66"/>
                </a:solidFill>
              </a:rPr>
              <a:t>Export Lite + Washing Svc</a:t>
            </a:r>
          </a:p>
        </p:txBody>
      </p:sp>
      <p:sp>
        <p:nvSpPr>
          <p:cNvPr id="997" name="Rectangle 996"/>
          <p:cNvSpPr/>
          <p:nvPr/>
        </p:nvSpPr>
        <p:spPr>
          <a:xfrm>
            <a:off x="411480" y="4352544"/>
            <a:ext cx="118872" cy="118872"/>
          </a:xfrm>
          <a:prstGeom prst="rect">
            <a:avLst/>
          </a:prstGeom>
          <a:solidFill>
            <a:srgbClr val="3E7C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8" name="TextBox 997"/>
          <p:cNvSpPr txBox="1"/>
          <p:nvPr/>
        </p:nvSpPr>
        <p:spPr>
          <a:xfrm>
            <a:off x="576072" y="4334256"/>
            <a:ext cx="1325880" cy="1828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30" b="0">
                <a:solidFill>
                  <a:srgbClr val="6E6A66"/>
                </a:solidFill>
              </a:rPr>
              <a:t>Tech App</a:t>
            </a:r>
          </a:p>
        </p:txBody>
      </p:sp>
      <p:sp>
        <p:nvSpPr>
          <p:cNvPr id="999" name="Rectangle 998"/>
          <p:cNvSpPr/>
          <p:nvPr/>
        </p:nvSpPr>
        <p:spPr>
          <a:xfrm>
            <a:off x="1828800" y="4352544"/>
            <a:ext cx="118872" cy="118872"/>
          </a:xfrm>
          <a:prstGeom prst="rect">
            <a:avLst/>
          </a:prstGeom>
          <a:solidFill>
            <a:srgbClr val="3457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0" name="TextBox 999"/>
          <p:cNvSpPr txBox="1"/>
          <p:nvPr/>
        </p:nvSpPr>
        <p:spPr>
          <a:xfrm>
            <a:off x="1993392" y="4334256"/>
            <a:ext cx="1325880" cy="1828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30" b="0">
                <a:solidFill>
                  <a:srgbClr val="6E6A66"/>
                </a:solidFill>
              </a:rPr>
              <a:t>Consulting</a:t>
            </a:r>
          </a:p>
        </p:txBody>
      </p:sp>
      <p:sp>
        <p:nvSpPr>
          <p:cNvPr id="1001" name="Rectangle 1000"/>
          <p:cNvSpPr/>
          <p:nvPr/>
        </p:nvSpPr>
        <p:spPr>
          <a:xfrm>
            <a:off x="3246120" y="4352544"/>
            <a:ext cx="118872" cy="118872"/>
          </a:xfrm>
          <a:prstGeom prst="rect">
            <a:avLst/>
          </a:prstGeom>
          <a:solidFill>
            <a:srgbClr val="8A1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2" name="TextBox 1001"/>
          <p:cNvSpPr txBox="1"/>
          <p:nvPr/>
        </p:nvSpPr>
        <p:spPr>
          <a:xfrm>
            <a:off x="3410712" y="4334256"/>
            <a:ext cx="1325880" cy="1828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30" b="0">
                <a:solidFill>
                  <a:srgbClr val="6E6A66"/>
                </a:solidFill>
              </a:rPr>
              <a:t>Seminars</a:t>
            </a:r>
          </a:p>
        </p:txBody>
      </p:sp>
      <p:sp>
        <p:nvSpPr>
          <p:cNvPr id="1003" name="Rectangle 1002"/>
          <p:cNvSpPr/>
          <p:nvPr/>
        </p:nvSpPr>
        <p:spPr>
          <a:xfrm>
            <a:off x="4663440" y="4352544"/>
            <a:ext cx="118872" cy="118872"/>
          </a:xfrm>
          <a:prstGeom prst="rect">
            <a:avLst/>
          </a:prstGeom>
          <a:solidFill>
            <a:srgbClr val="6E6A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4" name="TextBox 1003"/>
          <p:cNvSpPr txBox="1"/>
          <p:nvPr/>
        </p:nvSpPr>
        <p:spPr>
          <a:xfrm>
            <a:off x="4828031" y="4334256"/>
            <a:ext cx="1325880" cy="1828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30" b="0">
                <a:solidFill>
                  <a:srgbClr val="6E6A66"/>
                </a:solidFill>
              </a:rPr>
              <a:t>Swiftlet Houses (RBW)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84"/>
          <p:cNvSpPr txBox="1"/>
          <p:nvPr/>
        </p:nvSpPr>
        <p:spPr>
          <a:xfrm>
            <a:off x="457200" y="292608"/>
            <a:ext cx="8229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EXECUTION ROADMAP — FOUNDATION SCHEME</a:t>
            </a:r>
            <a:endParaRPr/>
          </a:p>
        </p:txBody>
      </p:sp>
      <p:sp>
        <p:nvSpPr>
          <p:cNvPr id="994" name="Google Shape;994;p84"/>
          <p:cNvSpPr txBox="1"/>
          <p:nvPr/>
        </p:nvSpPr>
        <p:spPr>
          <a:xfrm>
            <a:off x="457200" y="512064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Foundation Roadmap 2026–2033</a:t>
            </a:r>
            <a:endParaRPr/>
          </a:p>
        </p:txBody>
      </p:sp>
      <p:sp>
        <p:nvSpPr>
          <p:cNvPr id="995" name="Google Shape;995;p84"/>
          <p:cNvSpPr/>
          <p:nvPr/>
        </p:nvSpPr>
        <p:spPr>
          <a:xfrm>
            <a:off x="457200" y="1298448"/>
            <a:ext cx="2651760" cy="2286000"/>
          </a:xfrm>
          <a:prstGeom prst="roundRect">
            <a:avLst>
              <a:gd fmla="val 8000" name="adj"/>
            </a:avLst>
          </a:prstGeom>
          <a:solidFill>
            <a:srgbClr val="FAF6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84"/>
          <p:cNvSpPr/>
          <p:nvPr/>
        </p:nvSpPr>
        <p:spPr>
          <a:xfrm>
            <a:off x="640080" y="1444752"/>
            <a:ext cx="1600200" cy="274320"/>
          </a:xfrm>
          <a:prstGeom prst="roundRect">
            <a:avLst>
              <a:gd fmla="val 15000" name="adj"/>
            </a:avLst>
          </a:prstGeom>
          <a:solidFill>
            <a:srgbClr val="C9B7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84"/>
          <p:cNvSpPr txBox="1"/>
          <p:nvPr/>
        </p:nvSpPr>
        <p:spPr>
          <a:xfrm>
            <a:off x="640080" y="1444752"/>
            <a:ext cx="1600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PHASE 1 · 2026</a:t>
            </a:r>
            <a:endParaRPr/>
          </a:p>
        </p:txBody>
      </p:sp>
      <p:sp>
        <p:nvSpPr>
          <p:cNvPr id="998" name="Google Shape;998;p84"/>
          <p:cNvSpPr txBox="1"/>
          <p:nvPr/>
        </p:nvSpPr>
        <p:spPr>
          <a:xfrm>
            <a:off x="640080" y="1773936"/>
            <a:ext cx="2331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Foundation</a:t>
            </a:r>
            <a:endParaRPr/>
          </a:p>
        </p:txBody>
      </p:sp>
      <p:sp>
        <p:nvSpPr>
          <p:cNvPr id="999" name="Google Shape;999;p84"/>
          <p:cNvSpPr txBox="1"/>
          <p:nvPr/>
        </p:nvSpPr>
        <p:spPr>
          <a:xfrm>
            <a:off x="640080" y="2084831"/>
            <a:ext cx="23316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321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60"/>
              <a:buFont typeface="Calibri"/>
              <a:buChar char="●"/>
            </a:pPr>
            <a:r>
              <a:rPr b="0" i="0" lang="en" sz="86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Deploy SGD 364k: complete IoT research, ERP go-live, first RBW build, Nestsensials machines &amp; the Export Lite washing line + certification</a:t>
            </a:r>
            <a:endParaRPr/>
          </a:p>
          <a:p>
            <a:pPr indent="-28321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60"/>
              <a:buFont typeface="Calibri"/>
              <a:buChar char="●"/>
            </a:pPr>
            <a:r>
              <a:rPr b="0" i="0" lang="en" sz="86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Trading &amp; Export Lite generate SGD 6.05m revenue from day one — no revenue gap</a:t>
            </a:r>
            <a:endParaRPr/>
          </a:p>
        </p:txBody>
      </p:sp>
      <p:sp>
        <p:nvSpPr>
          <p:cNvPr id="1000" name="Google Shape;1000;p84"/>
          <p:cNvSpPr txBox="1"/>
          <p:nvPr/>
        </p:nvSpPr>
        <p:spPr>
          <a:xfrm>
            <a:off x="3072384" y="2240280"/>
            <a:ext cx="274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/>
          </a:p>
        </p:txBody>
      </p:sp>
      <p:sp>
        <p:nvSpPr>
          <p:cNvPr id="1001" name="Google Shape;1001;p84"/>
          <p:cNvSpPr/>
          <p:nvPr/>
        </p:nvSpPr>
        <p:spPr>
          <a:xfrm>
            <a:off x="3291840" y="1298448"/>
            <a:ext cx="2651760" cy="2286000"/>
          </a:xfrm>
          <a:prstGeom prst="roundRect">
            <a:avLst>
              <a:gd fmla="val 8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84"/>
          <p:cNvSpPr/>
          <p:nvPr/>
        </p:nvSpPr>
        <p:spPr>
          <a:xfrm>
            <a:off x="3474720" y="1444752"/>
            <a:ext cx="1600200" cy="274320"/>
          </a:xfrm>
          <a:prstGeom prst="roundRect">
            <a:avLst>
              <a:gd fmla="val 15000" name="adj"/>
            </a:avLst>
          </a:prstGeom>
          <a:solidFill>
            <a:srgbClr val="D99A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84"/>
          <p:cNvSpPr txBox="1"/>
          <p:nvPr/>
        </p:nvSpPr>
        <p:spPr>
          <a:xfrm>
            <a:off x="3474720" y="1444752"/>
            <a:ext cx="1600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PHASE 2 · 2027–2028</a:t>
            </a:r>
            <a:endParaRPr/>
          </a:p>
        </p:txBody>
      </p:sp>
      <p:sp>
        <p:nvSpPr>
          <p:cNvPr id="1004" name="Google Shape;1004;p84"/>
          <p:cNvSpPr txBox="1"/>
          <p:nvPr/>
        </p:nvSpPr>
        <p:spPr>
          <a:xfrm>
            <a:off x="3474720" y="1773936"/>
            <a:ext cx="2331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Activation</a:t>
            </a:r>
            <a:endParaRPr/>
          </a:p>
        </p:txBody>
      </p:sp>
      <p:sp>
        <p:nvSpPr>
          <p:cNvPr id="1005" name="Google Shape;1005;p84"/>
          <p:cNvSpPr txBox="1"/>
          <p:nvPr/>
        </p:nvSpPr>
        <p:spPr>
          <a:xfrm>
            <a:off x="3474720" y="2084831"/>
            <a:ext cx="2331600" cy="9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321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60"/>
              <a:buFont typeface="Calibri"/>
              <a:buChar char="●"/>
            </a:pPr>
            <a:r>
              <a:rPr b="0" i="0" lang="en" sz="86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Nestsensials RTD launches — SGD 214k revenue in 2027, gross-profit positive in its first selling year</a:t>
            </a:r>
            <a:endParaRPr/>
          </a:p>
          <a:p>
            <a:pPr indent="-28321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60"/>
              <a:buFont typeface="Calibri"/>
              <a:buChar char="●"/>
            </a:pPr>
            <a:r>
              <a:rPr b="0" i="0" lang="en" sz="86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RBW starts producing; app, consulting &amp; washing service scale on the farmer base</a:t>
            </a:r>
            <a:endParaRPr/>
          </a:p>
        </p:txBody>
      </p:sp>
      <p:sp>
        <p:nvSpPr>
          <p:cNvPr id="1006" name="Google Shape;1006;p84"/>
          <p:cNvSpPr txBox="1"/>
          <p:nvPr/>
        </p:nvSpPr>
        <p:spPr>
          <a:xfrm>
            <a:off x="5907024" y="2240280"/>
            <a:ext cx="274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/>
          </a:p>
        </p:txBody>
      </p:sp>
      <p:sp>
        <p:nvSpPr>
          <p:cNvPr id="1007" name="Google Shape;1007;p84"/>
          <p:cNvSpPr/>
          <p:nvPr/>
        </p:nvSpPr>
        <p:spPr>
          <a:xfrm>
            <a:off x="6126480" y="1298448"/>
            <a:ext cx="2651760" cy="2286000"/>
          </a:xfrm>
          <a:prstGeom prst="roundRect">
            <a:avLst>
              <a:gd fmla="val 800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84"/>
          <p:cNvSpPr/>
          <p:nvPr/>
        </p:nvSpPr>
        <p:spPr>
          <a:xfrm>
            <a:off x="6309360" y="1444752"/>
            <a:ext cx="1600200" cy="274320"/>
          </a:xfrm>
          <a:prstGeom prst="roundRect">
            <a:avLst>
              <a:gd fmla="val 15000" name="adj"/>
            </a:avLst>
          </a:prstGeom>
          <a:solidFill>
            <a:srgbClr val="B328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84"/>
          <p:cNvSpPr txBox="1"/>
          <p:nvPr/>
        </p:nvSpPr>
        <p:spPr>
          <a:xfrm>
            <a:off x="6309360" y="1444752"/>
            <a:ext cx="1600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PHASE 3 · 2029–2033</a:t>
            </a:r>
            <a:endParaRPr/>
          </a:p>
        </p:txBody>
      </p:sp>
      <p:sp>
        <p:nvSpPr>
          <p:cNvPr id="1010" name="Google Shape;1010;p84"/>
          <p:cNvSpPr txBox="1"/>
          <p:nvPr/>
        </p:nvSpPr>
        <p:spPr>
          <a:xfrm>
            <a:off x="6309360" y="1773936"/>
            <a:ext cx="2331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Compounding</a:t>
            </a:r>
            <a:endParaRPr/>
          </a:p>
        </p:txBody>
      </p:sp>
      <p:sp>
        <p:nvSpPr>
          <p:cNvPr id="1011" name="Google Shape;1011;p84"/>
          <p:cNvSpPr txBox="1"/>
          <p:nvPr/>
        </p:nvSpPr>
        <p:spPr>
          <a:xfrm>
            <a:off x="6309360" y="2084831"/>
            <a:ext cx="23316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321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60"/>
              <a:buFont typeface="Calibri"/>
              <a:buChar char="●"/>
            </a:pPr>
            <a:r>
              <a:rPr b="0" i="0" lang="en" sz="86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Total revenue reaches SGD 12.96m; gross margin ±9%</a:t>
            </a:r>
            <a:endParaRPr/>
          </a:p>
          <a:p>
            <a:pPr indent="-28321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60"/>
              <a:buFont typeface="Calibri"/>
              <a:buChar char="●"/>
            </a:pPr>
            <a:r>
              <a:rPr b="0" i="0" lang="en" sz="86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Optional upgrade to Scheme B (add washing-factory capacity) stays open at any point</a:t>
            </a:r>
            <a:endParaRPr/>
          </a:p>
        </p:txBody>
      </p:sp>
      <p:sp>
        <p:nvSpPr>
          <p:cNvPr id="1012" name="Google Shape;1012;p84"/>
          <p:cNvSpPr/>
          <p:nvPr/>
        </p:nvSpPr>
        <p:spPr>
          <a:xfrm>
            <a:off x="457200" y="3767328"/>
            <a:ext cx="8229600" cy="859500"/>
          </a:xfrm>
          <a:prstGeom prst="roundRect">
            <a:avLst>
              <a:gd fmla="val 7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84"/>
          <p:cNvSpPr txBox="1"/>
          <p:nvPr/>
        </p:nvSpPr>
        <p:spPr>
          <a:xfrm>
            <a:off x="685775" y="4015006"/>
            <a:ext cx="14631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REVENUE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GROSS PROFIT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4" name="Google Shape;1014;p84"/>
          <p:cNvSpPr txBox="1"/>
          <p:nvPr/>
        </p:nvSpPr>
        <p:spPr>
          <a:xfrm>
            <a:off x="2331695" y="3978430"/>
            <a:ext cx="14631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2026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SGD 6.05m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SGD 341k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5" name="Google Shape;1015;p84"/>
          <p:cNvSpPr txBox="1"/>
          <p:nvPr/>
        </p:nvSpPr>
        <p:spPr>
          <a:xfrm>
            <a:off x="3931895" y="3978430"/>
            <a:ext cx="14631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2028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SGD 6.58m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SGD 487k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6" name="Google Shape;1016;p84"/>
          <p:cNvSpPr txBox="1"/>
          <p:nvPr/>
        </p:nvSpPr>
        <p:spPr>
          <a:xfrm>
            <a:off x="5532095" y="3978430"/>
            <a:ext cx="14631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2030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SGD 8.59m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SGD 670k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7" name="Google Shape;1017;p84"/>
          <p:cNvSpPr txBox="1"/>
          <p:nvPr/>
        </p:nvSpPr>
        <p:spPr>
          <a:xfrm>
            <a:off x="7132295" y="3978430"/>
            <a:ext cx="14631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2033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SGD 12.96m</a:t>
            </a:r>
            <a:endParaRPr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SGD 1.14m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8" name="Google Shape;1018;p84"/>
          <p:cNvSpPr txBox="1"/>
          <p:nvPr/>
        </p:nvSpPr>
        <p:spPr>
          <a:xfrm>
            <a:off x="457200" y="4663440"/>
            <a:ext cx="8229600" cy="155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Milestone timing follows the Business Units model (revenue start years per unit). No full-factory or China-certification dependency in this scheme.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85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4" name="Google Shape;1024;p85"/>
          <p:cNvSpPr/>
          <p:nvPr/>
        </p:nvSpPr>
        <p:spPr>
          <a:xfrm>
            <a:off x="457200" y="420475"/>
            <a:ext cx="22275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lang="en" sz="1100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EXPORT </a:t>
            </a: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EXECUTIVE SUMMARY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5" name="Google Shape;1025;p85"/>
          <p:cNvSpPr/>
          <p:nvPr/>
        </p:nvSpPr>
        <p:spPr>
          <a:xfrm>
            <a:off x="457200" y="639950"/>
            <a:ext cx="7422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Build the Export Chain. Lead the Industry.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6" name="Google Shape;1026;p85"/>
          <p:cNvSpPr/>
          <p:nvPr/>
        </p:nvSpPr>
        <p:spPr>
          <a:xfrm>
            <a:off x="457200" y="2589186"/>
            <a:ext cx="2651700" cy="1965900"/>
          </a:xfrm>
          <a:prstGeom prst="roundRect">
            <a:avLst>
              <a:gd fmla="val 4186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7" name="Google Shape;1027;p85"/>
          <p:cNvSpPr/>
          <p:nvPr/>
        </p:nvSpPr>
        <p:spPr>
          <a:xfrm>
            <a:off x="658368" y="2744634"/>
            <a:ext cx="2286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What We Are Building</a:t>
            </a:r>
            <a:endParaRPr b="0" i="0" sz="14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8" name="Google Shape;1028;p85"/>
          <p:cNvSpPr/>
          <p:nvPr/>
        </p:nvSpPr>
        <p:spPr>
          <a:xfrm>
            <a:off x="3291840" y="2589186"/>
            <a:ext cx="2651700" cy="1965900"/>
          </a:xfrm>
          <a:prstGeom prst="roundRect">
            <a:avLst>
              <a:gd fmla="val 4186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9" name="Google Shape;1029;p85"/>
          <p:cNvSpPr/>
          <p:nvPr/>
        </p:nvSpPr>
        <p:spPr>
          <a:xfrm>
            <a:off x="3493008" y="2744634"/>
            <a:ext cx="2286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9A2B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  <a:t>Why We Win</a:t>
            </a:r>
            <a:endParaRPr b="0" i="0" sz="14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0" name="Google Shape;1030;p85"/>
          <p:cNvSpPr/>
          <p:nvPr/>
        </p:nvSpPr>
        <p:spPr>
          <a:xfrm>
            <a:off x="3493000" y="3234008"/>
            <a:ext cx="2286000" cy="12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50"/>
              <a:buFont typeface="Calibri"/>
              <a:buNone/>
            </a:pPr>
            <a:r>
              <a:rPr b="0" i="0" lang="en" sz="10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Supply locked in from a network of 3,592 partner farmers &amp; suppliers, end-to-end barcode traceability, and 33 training batches delivered with government agencies.</a:t>
            </a:r>
            <a:endParaRPr b="0" i="0" sz="10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1" name="Google Shape;1031;p85"/>
          <p:cNvSpPr/>
          <p:nvPr/>
        </p:nvSpPr>
        <p:spPr>
          <a:xfrm>
            <a:off x="6126480" y="2589186"/>
            <a:ext cx="2651700" cy="1965900"/>
          </a:xfrm>
          <a:prstGeom prst="roundRect">
            <a:avLst>
              <a:gd fmla="val 4186" name="adj"/>
            </a:avLst>
          </a:prstGeom>
          <a:solidFill>
            <a:srgbClr val="EBF3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2" name="Google Shape;1032;p85"/>
          <p:cNvSpPr/>
          <p:nvPr/>
        </p:nvSpPr>
        <p:spPr>
          <a:xfrm>
            <a:off x="6327648" y="2744634"/>
            <a:ext cx="2286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Offer Structure</a:t>
            </a:r>
            <a:endParaRPr b="0" i="0" sz="14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3" name="Google Shape;1033;p85"/>
          <p:cNvSpPr/>
          <p:nvPr/>
        </p:nvSpPr>
        <p:spPr>
          <a:xfrm>
            <a:off x="463511" y="1298455"/>
            <a:ext cx="4572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Funding schemes on offer:</a:t>
            </a:r>
            <a:endParaRPr b="0" i="0" sz="12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4" name="Google Shape;1034;p85"/>
          <p:cNvSpPr/>
          <p:nvPr/>
        </p:nvSpPr>
        <p:spPr>
          <a:xfrm>
            <a:off x="463511" y="1600229"/>
            <a:ext cx="4069200" cy="868800"/>
          </a:xfrm>
          <a:prstGeom prst="roundRect">
            <a:avLst>
              <a:gd fmla="val 8421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5" name="Google Shape;1035;p85"/>
          <p:cNvSpPr/>
          <p:nvPr/>
        </p:nvSpPr>
        <p:spPr>
          <a:xfrm>
            <a:off x="582653" y="1806022"/>
            <a:ext cx="457200" cy="4572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6" name="Google Shape;1036;p85"/>
          <p:cNvSpPr/>
          <p:nvPr/>
        </p:nvSpPr>
        <p:spPr>
          <a:xfrm>
            <a:off x="582653" y="181962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B</a:t>
            </a:r>
            <a:endParaRPr b="0" i="0" sz="18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37" name="Google Shape;1037;p85"/>
          <p:cNvSpPr/>
          <p:nvPr/>
        </p:nvSpPr>
        <p:spPr>
          <a:xfrm>
            <a:off x="1213319" y="1691669"/>
            <a:ext cx="23316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Export Ready</a:t>
            </a:r>
            <a:br>
              <a:rPr b="1" i="0" lang="en" sz="12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EBN factory + China/SEA export · 12-ton capacity</a:t>
            </a:r>
            <a:endParaRPr b="0" i="0" sz="12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038" name="Google Shape;1038;p85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78062" y="3841974"/>
            <a:ext cx="726001" cy="71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9" name="Google Shape;1039;p85"/>
          <p:cNvSpPr/>
          <p:nvPr/>
        </p:nvSpPr>
        <p:spPr>
          <a:xfrm>
            <a:off x="3493006" y="1619231"/>
            <a:ext cx="9600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500"/>
              <a:buFont typeface="Calibri"/>
              <a:buNone/>
            </a:pPr>
            <a:r>
              <a:rPr b="1" i="0" lang="en" sz="15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SGD </a:t>
            </a:r>
            <a:endParaRPr b="1" i="0" sz="1500" u="none" cap="none" strike="noStrike">
              <a:solidFill>
                <a:srgbClr val="B3282D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500"/>
              <a:buFont typeface="Calibri"/>
              <a:buNone/>
            </a:pPr>
            <a:r>
              <a:rPr b="1" i="0" lang="en" sz="15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1.07m</a:t>
            </a:r>
            <a:br>
              <a:rPr b="1" i="0" lang="en" sz="15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for 25% equity</a:t>
            </a:r>
            <a:endParaRPr b="0" i="0" sz="15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40" name="Google Shape;1040;p85"/>
          <p:cNvSpPr/>
          <p:nvPr/>
        </p:nvSpPr>
        <p:spPr>
          <a:xfrm>
            <a:off x="4715471" y="1600229"/>
            <a:ext cx="4069200" cy="868800"/>
          </a:xfrm>
          <a:prstGeom prst="roundRect">
            <a:avLst>
              <a:gd fmla="val 8421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41" name="Google Shape;1041;p85"/>
          <p:cNvSpPr/>
          <p:nvPr/>
        </p:nvSpPr>
        <p:spPr>
          <a:xfrm>
            <a:off x="4880063" y="1819610"/>
            <a:ext cx="457200" cy="457200"/>
          </a:xfrm>
          <a:prstGeom prst="ellipse">
            <a:avLst/>
          </a:prstGeom>
          <a:solidFill>
            <a:srgbClr val="8A1E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42" name="Google Shape;1042;p85"/>
          <p:cNvSpPr/>
          <p:nvPr/>
        </p:nvSpPr>
        <p:spPr>
          <a:xfrm>
            <a:off x="4880063" y="181242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</a:t>
            </a:r>
            <a:endParaRPr b="0" i="0" sz="18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43" name="Google Shape;1043;p85"/>
          <p:cNvSpPr/>
          <p:nvPr/>
        </p:nvSpPr>
        <p:spPr>
          <a:xfrm>
            <a:off x="5458768" y="1620051"/>
            <a:ext cx="23316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200"/>
              <a:buFont typeface="Calibri"/>
              <a:buNone/>
            </a:pPr>
            <a:r>
              <a:rPr b="1" i="0" lang="en" sz="12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Expansive</a:t>
            </a:r>
            <a:br>
              <a:rPr b="1" i="0" lang="en" sz="12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IPO-scale · multi-line GACC + consumer brand · 35 tons</a:t>
            </a:r>
            <a:endParaRPr b="0" i="0" sz="12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44" name="Google Shape;1044;p85"/>
          <p:cNvSpPr/>
          <p:nvPr/>
        </p:nvSpPr>
        <p:spPr>
          <a:xfrm>
            <a:off x="7735930" y="1619233"/>
            <a:ext cx="9600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500"/>
              <a:buFont typeface="Calibri"/>
              <a:buNone/>
            </a:pPr>
            <a:r>
              <a:rPr b="1" i="0" lang="en" sz="15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SGD 2.97m</a:t>
            </a:r>
            <a:br>
              <a:rPr b="1" i="0" lang="en" sz="15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for 25% equity</a:t>
            </a:r>
            <a:endParaRPr b="0" i="0" sz="15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045" name="Google Shape;1045;p85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046" name="Google Shape;1046;p85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47" name="Google Shape;1047;p85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048" name="Google Shape;1048;p85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49" name="Google Shape;1049;p85"/>
          <p:cNvSpPr/>
          <p:nvPr/>
        </p:nvSpPr>
        <p:spPr>
          <a:xfrm>
            <a:off x="658375" y="3233933"/>
            <a:ext cx="2286000" cy="12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50"/>
              <a:buFont typeface="Calibri"/>
              <a:buNone/>
            </a:pPr>
            <a:r>
              <a:rPr b="0" i="0" lang="en" sz="10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An export-grade bird's-nest washing &amp; processing factory — HACCP (food safety), NKV (Indonesia's veterinary hygiene licence), Halal, China GACC registration — a 16-stage production flow monitored by NestPro ERP.</a:t>
            </a:r>
            <a:endParaRPr b="0" i="0" sz="10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050" name="Google Shape;1050;p85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2012" y="3856704"/>
            <a:ext cx="726001" cy="7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1" name="Google Shape;1051;p85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2162" y="3797873"/>
            <a:ext cx="726001" cy="71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2" name="Google Shape;1052;p85"/>
          <p:cNvSpPr/>
          <p:nvPr/>
        </p:nvSpPr>
        <p:spPr>
          <a:xfrm>
            <a:off x="6327650" y="3234007"/>
            <a:ext cx="2286000" cy="12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50"/>
              <a:buFont typeface="Calibri"/>
              <a:buNone/>
            </a:pPr>
            <a:r>
              <a:rPr b="0" i="0" lang="en" sz="10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25% equity for fully funding the Year-1 cash need (Working Capital, CapEx, OpEx) — above the DCF fair share, so investors enter at a discount.</a:t>
            </a:r>
            <a:endParaRPr b="0" i="0" sz="10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86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59" name="Google Shape;1059;p86"/>
          <p:cNvSpPr/>
          <p:nvPr/>
        </p:nvSpPr>
        <p:spPr>
          <a:xfrm>
            <a:off x="457200" y="420477"/>
            <a:ext cx="28440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FINANCIAL FORECAST — SCHEME B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0" name="Google Shape;1060;p86"/>
          <p:cNvSpPr/>
          <p:nvPr/>
        </p:nvSpPr>
        <p:spPr>
          <a:xfrm>
            <a:off x="457200" y="639941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Export Ready — EBN Factory &amp; China/SEA Export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1" name="Google Shape;1061;p86"/>
          <p:cNvSpPr/>
          <p:nvPr/>
        </p:nvSpPr>
        <p:spPr>
          <a:xfrm>
            <a:off x="457200" y="1371600"/>
            <a:ext cx="2286000" cy="1206900"/>
          </a:xfrm>
          <a:prstGeom prst="roundRect">
            <a:avLst>
              <a:gd fmla="val 6061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2" name="Google Shape;1062;p86"/>
          <p:cNvSpPr/>
          <p:nvPr/>
        </p:nvSpPr>
        <p:spPr>
          <a:xfrm>
            <a:off x="640080" y="1499616"/>
            <a:ext cx="196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INITIAL CAPITAL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3" name="Google Shape;1063;p86"/>
          <p:cNvSpPr/>
          <p:nvPr/>
        </p:nvSpPr>
        <p:spPr>
          <a:xfrm>
            <a:off x="640080" y="1755648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SGD 1.07m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4" name="Google Shape;1064;p86"/>
          <p:cNvSpPr/>
          <p:nvPr/>
        </p:nvSpPr>
        <p:spPr>
          <a:xfrm>
            <a:off x="640080" y="2267712"/>
            <a:ext cx="1965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Rp15.02bn · 12-ton annual capacity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5" name="Google Shape;1065;p86"/>
          <p:cNvSpPr/>
          <p:nvPr/>
        </p:nvSpPr>
        <p:spPr>
          <a:xfrm>
            <a:off x="2880360" y="1371600"/>
            <a:ext cx="2286000" cy="1206900"/>
          </a:xfrm>
          <a:prstGeom prst="roundRect">
            <a:avLst>
              <a:gd fmla="val 6061" name="adj"/>
            </a:avLst>
          </a:prstGeom>
          <a:solidFill>
            <a:srgbClr val="F6E7C8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6" name="Google Shape;1066;p86"/>
          <p:cNvSpPr/>
          <p:nvPr/>
        </p:nvSpPr>
        <p:spPr>
          <a:xfrm>
            <a:off x="3063240" y="1499616"/>
            <a:ext cx="196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DCF VALUATION (MEAN)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7" name="Google Shape;1067;p86"/>
          <p:cNvSpPr/>
          <p:nvPr/>
        </p:nvSpPr>
        <p:spPr>
          <a:xfrm>
            <a:off x="3063240" y="2267712"/>
            <a:ext cx="1965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integrated DCF model output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8" name="Google Shape;1068;p86"/>
          <p:cNvSpPr/>
          <p:nvPr/>
        </p:nvSpPr>
        <p:spPr>
          <a:xfrm>
            <a:off x="457200" y="2743200"/>
            <a:ext cx="2286000" cy="1206900"/>
          </a:xfrm>
          <a:prstGeom prst="roundRect">
            <a:avLst>
              <a:gd fmla="val 6061" name="adj"/>
            </a:avLst>
          </a:prstGeom>
          <a:solidFill>
            <a:srgbClr val="EBF3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69" name="Google Shape;1069;p86"/>
          <p:cNvSpPr/>
          <p:nvPr/>
        </p:nvSpPr>
        <p:spPr>
          <a:xfrm>
            <a:off x="640080" y="2871216"/>
            <a:ext cx="196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FAIR SHARE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0" name="Google Shape;1070;p86"/>
          <p:cNvSpPr/>
          <p:nvPr/>
        </p:nvSpPr>
        <p:spPr>
          <a:xfrm>
            <a:off x="640080" y="3127248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21.4%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1" name="Google Shape;1071;p86"/>
          <p:cNvSpPr/>
          <p:nvPr/>
        </p:nvSpPr>
        <p:spPr>
          <a:xfrm>
            <a:off x="640080" y="3639312"/>
            <a:ext cx="1965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Funding ÷ DCF valuation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2" name="Google Shape;1072;p86"/>
          <p:cNvSpPr/>
          <p:nvPr/>
        </p:nvSpPr>
        <p:spPr>
          <a:xfrm>
            <a:off x="2880360" y="2743200"/>
            <a:ext cx="2286000" cy="1206900"/>
          </a:xfrm>
          <a:prstGeom prst="roundRect">
            <a:avLst>
              <a:gd fmla="val 6061" name="adj"/>
            </a:avLst>
          </a:prstGeom>
          <a:solidFill>
            <a:srgbClr val="EEF2F8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3" name="Google Shape;1073;p86"/>
          <p:cNvSpPr/>
          <p:nvPr/>
        </p:nvSpPr>
        <p:spPr>
          <a:xfrm>
            <a:off x="3063240" y="2871216"/>
            <a:ext cx="196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OFFERED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4" name="Google Shape;1074;p86"/>
          <p:cNvSpPr/>
          <p:nvPr/>
        </p:nvSpPr>
        <p:spPr>
          <a:xfrm>
            <a:off x="3063240" y="3127248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578C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34578C"/>
                </a:solidFill>
                <a:latin typeface="Urbanist"/>
                <a:ea typeface="Urbanist"/>
                <a:cs typeface="Urbanist"/>
                <a:sym typeface="Urbanist"/>
              </a:rPr>
              <a:t>25%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5" name="Google Shape;1075;p86"/>
          <p:cNvSpPr/>
          <p:nvPr/>
        </p:nvSpPr>
        <p:spPr>
          <a:xfrm>
            <a:off x="3063240" y="3639312"/>
            <a:ext cx="1965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equity for investors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6" name="Google Shape;1076;p86"/>
          <p:cNvSpPr/>
          <p:nvPr/>
        </p:nvSpPr>
        <p:spPr>
          <a:xfrm>
            <a:off x="5349240" y="1371600"/>
            <a:ext cx="3337500" cy="2578500"/>
          </a:xfrm>
          <a:prstGeom prst="roundRect">
            <a:avLst>
              <a:gd fmla="val 3191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7" name="Google Shape;1077;p86"/>
          <p:cNvSpPr/>
          <p:nvPr/>
        </p:nvSpPr>
        <p:spPr>
          <a:xfrm>
            <a:off x="5577840" y="1536192"/>
            <a:ext cx="292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Scheme Logic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8" name="Google Shape;1078;p86"/>
          <p:cNvSpPr/>
          <p:nvPr/>
        </p:nvSpPr>
        <p:spPr>
          <a:xfrm>
            <a:off x="457200" y="4206240"/>
            <a:ext cx="8229600" cy="567000"/>
          </a:xfrm>
          <a:prstGeom prst="roundRect">
            <a:avLst>
              <a:gd fmla="val 1129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79" name="Google Shape;1079;p86"/>
          <p:cNvSpPr/>
          <p:nvPr/>
        </p:nvSpPr>
        <p:spPr>
          <a:xfrm>
            <a:off x="685800" y="4206240"/>
            <a:ext cx="7863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Investor discount:  </a:t>
            </a:r>
            <a:r>
              <a:rPr b="0" i="0" lang="en" sz="1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SGD 1.07m for 25% equity ≈ SGD 4.29m effective valuation — about 14% below the SGD 5.01m DCF value.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080" name="Google Shape;1080;p86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081" name="Google Shape;1081;p86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82" name="Google Shape;1082;p86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083" name="Google Shape;1083;p86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84" name="Google Shape;1084;p86" title="Vector (3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28272" y="3249393"/>
            <a:ext cx="726001" cy="7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p86" title="Vector (3).png"/>
          <p:cNvPicPr preferRelativeResize="0"/>
          <p:nvPr/>
        </p:nvPicPr>
        <p:blipFill rotWithShape="1">
          <a:blip r:embed="rId6">
            <a:alphaModFix/>
          </a:blip>
          <a:srcRect b="-630" l="0" r="0" t="630"/>
          <a:stretch/>
        </p:blipFill>
        <p:spPr>
          <a:xfrm>
            <a:off x="2017147" y="1871618"/>
            <a:ext cx="726001" cy="7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p86" title="Vector (3)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40347" y="3236993"/>
            <a:ext cx="726001" cy="7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7" name="Google Shape;1087;p86" title="Vector (3)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40347" y="1871630"/>
            <a:ext cx="726001" cy="71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p86"/>
          <p:cNvSpPr/>
          <p:nvPr/>
        </p:nvSpPr>
        <p:spPr>
          <a:xfrm>
            <a:off x="3063240" y="1755648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SGD 5.01m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089" name="Google Shape;1089;p86" title="Vector (3)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74490" y="1371599"/>
            <a:ext cx="912310" cy="89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090" name="Google Shape;1090;p86"/>
          <p:cNvSpPr/>
          <p:nvPr/>
        </p:nvSpPr>
        <p:spPr>
          <a:xfrm>
            <a:off x="5577840" y="1828800"/>
            <a:ext cx="29718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The Foundation scheme (supply-led: farmers, RBW, app, lite export) PLUS a full EBN washing factory &amp; direct export.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Exporting to China &amp; Southeast Asia unlocks far higher margins than selling raw material domestically.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A 12-ton annual capacity — large enough for export scale, prudent on capital needs.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Total Year-1 funding need: SGD 1.07m (Working Capital + CapEx + OpEx).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87"/>
          <p:cNvSpPr/>
          <p:nvPr/>
        </p:nvSpPr>
        <p:spPr>
          <a:xfrm>
            <a:off x="520500" y="1462600"/>
            <a:ext cx="2730600" cy="2761800"/>
          </a:xfrm>
          <a:prstGeom prst="pie">
            <a:avLst>
              <a:gd fmla="val 21548875" name="adj1"/>
              <a:gd fmla="val 8873058" name="adj2"/>
            </a:avLst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87"/>
          <p:cNvSpPr/>
          <p:nvPr/>
        </p:nvSpPr>
        <p:spPr>
          <a:xfrm>
            <a:off x="516622" y="1455825"/>
            <a:ext cx="2730600" cy="2761800"/>
          </a:xfrm>
          <a:prstGeom prst="pie">
            <a:avLst>
              <a:gd fmla="val 16161973" name="adj1"/>
              <a:gd fmla="val 21559764" name="adj2"/>
            </a:avLst>
          </a:prstGeom>
          <a:solidFill>
            <a:srgbClr val="F5A2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8" name="Google Shape;1098;p87"/>
          <p:cNvSpPr/>
          <p:nvPr/>
        </p:nvSpPr>
        <p:spPr>
          <a:xfrm>
            <a:off x="508747" y="1455760"/>
            <a:ext cx="2730600" cy="2761800"/>
          </a:xfrm>
          <a:prstGeom prst="pie">
            <a:avLst>
              <a:gd fmla="val 8738577" name="adj1"/>
              <a:gd fmla="val 16180048" name="adj2"/>
            </a:avLst>
          </a:prstGeom>
          <a:solidFill>
            <a:srgbClr val="1D7E7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87"/>
          <p:cNvSpPr/>
          <p:nvPr/>
        </p:nvSpPr>
        <p:spPr>
          <a:xfrm>
            <a:off x="991743" y="1960828"/>
            <a:ext cx="1764600" cy="1780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0" name="Google Shape;1100;p87"/>
          <p:cNvSpPr/>
          <p:nvPr/>
        </p:nvSpPr>
        <p:spPr>
          <a:xfrm>
            <a:off x="457200" y="292608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USE OF FUNDS — SCHEME B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01" name="Google Shape;1101;p87"/>
          <p:cNvSpPr/>
          <p:nvPr/>
        </p:nvSpPr>
        <p:spPr>
          <a:xfrm>
            <a:off x="457200" y="512064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Investor Fund Allocation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02" name="Google Shape;1102;p87"/>
          <p:cNvSpPr/>
          <p:nvPr/>
        </p:nvSpPr>
        <p:spPr>
          <a:xfrm>
            <a:off x="1051560" y="2286000"/>
            <a:ext cx="16458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SGD 1.07m</a:t>
            </a:r>
            <a:br>
              <a:rPr b="1" i="0" lang="en" sz="2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Total Funding</a:t>
            </a:r>
            <a:endParaRPr b="0" i="0" sz="2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Year-1</a:t>
            </a:r>
            <a:endParaRPr b="0" i="0" sz="2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03" name="Google Shape;1103;p87"/>
          <p:cNvSpPr/>
          <p:nvPr/>
        </p:nvSpPr>
        <p:spPr>
          <a:xfrm>
            <a:off x="3794760" y="1554480"/>
            <a:ext cx="201300" cy="20130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04" name="Google Shape;1104;p87"/>
          <p:cNvSpPr/>
          <p:nvPr/>
        </p:nvSpPr>
        <p:spPr>
          <a:xfrm>
            <a:off x="4114800" y="1508760"/>
            <a:ext cx="3108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Working Capital (Year-1)</a:t>
            </a:r>
            <a:endParaRPr b="0" i="0" sz="12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05" name="Google Shape;1105;p87"/>
          <p:cNvSpPr/>
          <p:nvPr/>
        </p:nvSpPr>
        <p:spPr>
          <a:xfrm>
            <a:off x="7223760" y="1508760"/>
            <a:ext cx="1463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SGD 265k</a:t>
            </a:r>
            <a:endParaRPr b="0" i="0" sz="12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06" name="Google Shape;1106;p87"/>
          <p:cNvSpPr/>
          <p:nvPr/>
        </p:nvSpPr>
        <p:spPr>
          <a:xfrm>
            <a:off x="4114800" y="1837944"/>
            <a:ext cx="4572000" cy="146400"/>
          </a:xfrm>
          <a:prstGeom prst="roundRect">
            <a:avLst>
              <a:gd fmla="val 50000" name="adj"/>
            </a:avLst>
          </a:prstGeom>
          <a:solidFill>
            <a:srgbClr val="EFEA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07" name="Google Shape;1107;p87"/>
          <p:cNvSpPr/>
          <p:nvPr/>
        </p:nvSpPr>
        <p:spPr>
          <a:xfrm>
            <a:off x="4114800" y="1837944"/>
            <a:ext cx="1129200" cy="146400"/>
          </a:xfrm>
          <a:prstGeom prst="roundRect">
            <a:avLst>
              <a:gd fmla="val 50000" name="adj"/>
            </a:avLst>
          </a:prstGeom>
          <a:solidFill>
            <a:srgbClr val="F5A2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08" name="Google Shape;1108;p87"/>
          <p:cNvSpPr/>
          <p:nvPr/>
        </p:nvSpPr>
        <p:spPr>
          <a:xfrm>
            <a:off x="4114800" y="2020824"/>
            <a:ext cx="4572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24.7%  ·  Raw-material purchases from the farmer network, operating cash buffer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09" name="Google Shape;1109;p87"/>
          <p:cNvSpPr/>
          <p:nvPr/>
        </p:nvSpPr>
        <p:spPr>
          <a:xfrm>
            <a:off x="3794760" y="2423160"/>
            <a:ext cx="201300" cy="2013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0" name="Google Shape;1110;p87"/>
          <p:cNvSpPr/>
          <p:nvPr/>
        </p:nvSpPr>
        <p:spPr>
          <a:xfrm>
            <a:off x="4114800" y="2377440"/>
            <a:ext cx="3108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Plant &amp; Equipment / CapEx</a:t>
            </a:r>
            <a:endParaRPr b="0" i="0" sz="12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1" name="Google Shape;1111;p87"/>
          <p:cNvSpPr/>
          <p:nvPr/>
        </p:nvSpPr>
        <p:spPr>
          <a:xfrm>
            <a:off x="7223760" y="2377440"/>
            <a:ext cx="1463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SGD 446k</a:t>
            </a:r>
            <a:endParaRPr b="0" i="0" sz="12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2" name="Google Shape;1112;p87"/>
          <p:cNvSpPr/>
          <p:nvPr/>
        </p:nvSpPr>
        <p:spPr>
          <a:xfrm>
            <a:off x="4114800" y="2706624"/>
            <a:ext cx="4572000" cy="146400"/>
          </a:xfrm>
          <a:prstGeom prst="roundRect">
            <a:avLst>
              <a:gd fmla="val 50000" name="adj"/>
            </a:avLst>
          </a:prstGeom>
          <a:solidFill>
            <a:srgbClr val="EFEA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3" name="Google Shape;1113;p87"/>
          <p:cNvSpPr/>
          <p:nvPr/>
        </p:nvSpPr>
        <p:spPr>
          <a:xfrm>
            <a:off x="4114800" y="2706624"/>
            <a:ext cx="1902000" cy="146400"/>
          </a:xfrm>
          <a:prstGeom prst="roundRect">
            <a:avLst>
              <a:gd fmla="val 50000" name="adj"/>
            </a:avLst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4" name="Google Shape;1114;p87"/>
          <p:cNvSpPr/>
          <p:nvPr/>
        </p:nvSpPr>
        <p:spPr>
          <a:xfrm>
            <a:off x="4114800" y="2889504"/>
            <a:ext cx="4572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41.6%  ·  Factory construction, washing &amp; drying machines, ERP installation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5" name="Google Shape;1115;p87"/>
          <p:cNvSpPr/>
          <p:nvPr/>
        </p:nvSpPr>
        <p:spPr>
          <a:xfrm>
            <a:off x="3794760" y="3291840"/>
            <a:ext cx="201300" cy="201300"/>
          </a:xfrm>
          <a:prstGeom prst="ellipse">
            <a:avLst/>
          </a:prstGeom>
          <a:solidFill>
            <a:srgbClr val="1D7E7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6" name="Google Shape;1116;p87"/>
          <p:cNvSpPr/>
          <p:nvPr/>
        </p:nvSpPr>
        <p:spPr>
          <a:xfrm>
            <a:off x="4114800" y="3246120"/>
            <a:ext cx="3108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Operational Expense (Year-1)</a:t>
            </a:r>
            <a:endParaRPr b="0" i="0" sz="12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7" name="Google Shape;1117;p87"/>
          <p:cNvSpPr/>
          <p:nvPr/>
        </p:nvSpPr>
        <p:spPr>
          <a:xfrm>
            <a:off x="7223760" y="3246120"/>
            <a:ext cx="1463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SGD 361k</a:t>
            </a:r>
            <a:endParaRPr b="0" i="0" sz="12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8" name="Google Shape;1118;p87"/>
          <p:cNvSpPr/>
          <p:nvPr/>
        </p:nvSpPr>
        <p:spPr>
          <a:xfrm>
            <a:off x="4114800" y="3575304"/>
            <a:ext cx="4572000" cy="146400"/>
          </a:xfrm>
          <a:prstGeom prst="roundRect">
            <a:avLst>
              <a:gd fmla="val 50000" name="adj"/>
            </a:avLst>
          </a:prstGeom>
          <a:solidFill>
            <a:srgbClr val="EFEA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19" name="Google Shape;1119;p87"/>
          <p:cNvSpPr/>
          <p:nvPr/>
        </p:nvSpPr>
        <p:spPr>
          <a:xfrm>
            <a:off x="4114800" y="3575304"/>
            <a:ext cx="1540800" cy="146400"/>
          </a:xfrm>
          <a:prstGeom prst="roundRect">
            <a:avLst>
              <a:gd fmla="val 50000" name="adj"/>
            </a:avLst>
          </a:prstGeom>
          <a:solidFill>
            <a:srgbClr val="1D7E7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20" name="Google Shape;1120;p87"/>
          <p:cNvSpPr/>
          <p:nvPr/>
        </p:nvSpPr>
        <p:spPr>
          <a:xfrm>
            <a:off x="4114800" y="3758184"/>
            <a:ext cx="4572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33.7%  ·  Worker salaries &amp; training, certifications, utilities, overhead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21" name="Google Shape;1121;p87"/>
          <p:cNvSpPr/>
          <p:nvPr/>
        </p:nvSpPr>
        <p:spPr>
          <a:xfrm>
            <a:off x="4114800" y="4224528"/>
            <a:ext cx="4572000" cy="567000"/>
          </a:xfrm>
          <a:prstGeom prst="roundRect">
            <a:avLst>
              <a:gd fmla="val 1129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22" name="Google Shape;1122;p87"/>
          <p:cNvSpPr/>
          <p:nvPr/>
        </p:nvSpPr>
        <p:spPr>
          <a:xfrm>
            <a:off x="4297680" y="4224528"/>
            <a:ext cx="4251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Total funding = Use of Funds (identical to the Integrated Model KPI) — the three Year-1 cash buckets: Working Capital, Plant &amp; Equipment / CapEx, Operational Expense.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23" name="Google Shape;1123;p87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5</a:t>
            </a:r>
            <a:endParaRPr b="0" i="0" sz="8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124" name="Google Shape;1124;p87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125" name="Google Shape;1125;p87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26" name="Google Shape;1126;p87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127" name="Google Shape;1127;p87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61"/>
          <p:cNvSpPr/>
          <p:nvPr/>
        </p:nvSpPr>
        <p:spPr>
          <a:xfrm>
            <a:off x="2750675" y="852150"/>
            <a:ext cx="5999700" cy="4089600"/>
          </a:xfrm>
          <a:prstGeom prst="roundRect">
            <a:avLst>
              <a:gd fmla="val 4481" name="adj"/>
            </a:avLst>
          </a:prstGeom>
          <a:solidFill>
            <a:schemeClr val="lt1"/>
          </a:solidFill>
          <a:ln cap="flat" cmpd="sng" w="9525">
            <a:solidFill>
              <a:srgbClr val="FFBA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8" name="Google Shape;308;p61"/>
          <p:cNvSpPr/>
          <p:nvPr/>
        </p:nvSpPr>
        <p:spPr>
          <a:xfrm>
            <a:off x="2982263" y="1038632"/>
            <a:ext cx="1219500" cy="288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Destination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9" name="Google Shape;309;p61"/>
          <p:cNvSpPr/>
          <p:nvPr/>
        </p:nvSpPr>
        <p:spPr>
          <a:xfrm>
            <a:off x="4206240" y="1038632"/>
            <a:ext cx="737006" cy="288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2020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0" name="Google Shape;310;p61"/>
          <p:cNvSpPr/>
          <p:nvPr/>
        </p:nvSpPr>
        <p:spPr>
          <a:xfrm>
            <a:off x="4943246" y="1038632"/>
            <a:ext cx="737006" cy="288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2021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1" name="Google Shape;311;p61"/>
          <p:cNvSpPr/>
          <p:nvPr/>
        </p:nvSpPr>
        <p:spPr>
          <a:xfrm>
            <a:off x="5681167" y="1038632"/>
            <a:ext cx="737006" cy="288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2022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2" name="Google Shape;312;p61"/>
          <p:cNvSpPr/>
          <p:nvPr/>
        </p:nvSpPr>
        <p:spPr>
          <a:xfrm>
            <a:off x="6418173" y="1038632"/>
            <a:ext cx="737006" cy="288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2023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3" name="Google Shape;313;p61"/>
          <p:cNvSpPr/>
          <p:nvPr/>
        </p:nvSpPr>
        <p:spPr>
          <a:xfrm>
            <a:off x="7156094" y="1038632"/>
            <a:ext cx="737006" cy="288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2024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3" name="Google Shape;313;p61"/>
          <p:cNvSpPr/>
          <p:nvPr/>
        </p:nvSpPr>
        <p:spPr>
          <a:xfrm>
            <a:off x="7893100" y="1038632"/>
            <a:ext cx="737006" cy="288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2025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4" name="Google Shape;314;p61"/>
          <p:cNvSpPr/>
          <p:nvPr/>
        </p:nvSpPr>
        <p:spPr>
          <a:xfrm>
            <a:off x="2982263" y="1315690"/>
            <a:ext cx="1219500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Hongkong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5" name="Google Shape;315;p61"/>
          <p:cNvSpPr/>
          <p:nvPr/>
        </p:nvSpPr>
        <p:spPr>
          <a:xfrm>
            <a:off x="4206240" y="1315690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897.2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6" name="Google Shape;316;p61"/>
          <p:cNvSpPr/>
          <p:nvPr/>
        </p:nvSpPr>
        <p:spPr>
          <a:xfrm>
            <a:off x="4943246" y="1315690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989.9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7" name="Google Shape;317;p61"/>
          <p:cNvSpPr/>
          <p:nvPr/>
        </p:nvSpPr>
        <p:spPr>
          <a:xfrm>
            <a:off x="5681167" y="1315690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734.4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8" name="Google Shape;318;p61"/>
          <p:cNvSpPr/>
          <p:nvPr/>
        </p:nvSpPr>
        <p:spPr>
          <a:xfrm>
            <a:off x="6418173" y="1315690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630.9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9" name="Google Shape;319;p61"/>
          <p:cNvSpPr/>
          <p:nvPr/>
        </p:nvSpPr>
        <p:spPr>
          <a:xfrm>
            <a:off x="7156094" y="1315690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458.1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9" name="Google Shape;319;p61"/>
          <p:cNvSpPr/>
          <p:nvPr/>
        </p:nvSpPr>
        <p:spPr>
          <a:xfrm>
            <a:off x="7893100" y="1315690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314.8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0" name="Google Shape;320;p61"/>
          <p:cNvSpPr/>
          <p:nvPr/>
        </p:nvSpPr>
        <p:spPr>
          <a:xfrm>
            <a:off x="2982263" y="1603694"/>
            <a:ext cx="1219500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China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1" name="Google Shape;321;p61"/>
          <p:cNvSpPr/>
          <p:nvPr/>
        </p:nvSpPr>
        <p:spPr>
          <a:xfrm>
            <a:off x="4206240" y="1603694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263.5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2" name="Google Shape;322;p61"/>
          <p:cNvSpPr/>
          <p:nvPr/>
        </p:nvSpPr>
        <p:spPr>
          <a:xfrm>
            <a:off x="4943246" y="1603694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228.8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3" name="Google Shape;323;p61"/>
          <p:cNvSpPr/>
          <p:nvPr/>
        </p:nvSpPr>
        <p:spPr>
          <a:xfrm>
            <a:off x="5681167" y="1603694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290.0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4" name="Google Shape;324;p61"/>
          <p:cNvSpPr/>
          <p:nvPr/>
        </p:nvSpPr>
        <p:spPr>
          <a:xfrm>
            <a:off x="6418173" y="1603694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401.7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5" name="Google Shape;325;p61"/>
          <p:cNvSpPr/>
          <p:nvPr/>
        </p:nvSpPr>
        <p:spPr>
          <a:xfrm>
            <a:off x="7156094" y="1603694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399.2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5" name="Google Shape;325;p61"/>
          <p:cNvSpPr/>
          <p:nvPr/>
        </p:nvSpPr>
        <p:spPr>
          <a:xfrm>
            <a:off x="7893100" y="1603694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421.4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6" name="Google Shape;326;p61"/>
          <p:cNvSpPr/>
          <p:nvPr/>
        </p:nvSpPr>
        <p:spPr>
          <a:xfrm>
            <a:off x="2982263" y="1891699"/>
            <a:ext cx="1219500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Singapore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7" name="Google Shape;327;p61"/>
          <p:cNvSpPr/>
          <p:nvPr/>
        </p:nvSpPr>
        <p:spPr>
          <a:xfrm>
            <a:off x="4206240" y="1891699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68.8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8" name="Google Shape;328;p61"/>
          <p:cNvSpPr/>
          <p:nvPr/>
        </p:nvSpPr>
        <p:spPr>
          <a:xfrm>
            <a:off x="4943246" y="1891699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80.0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9" name="Google Shape;329;p61"/>
          <p:cNvSpPr/>
          <p:nvPr/>
        </p:nvSpPr>
        <p:spPr>
          <a:xfrm>
            <a:off x="5681167" y="1891699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45.2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0" name="Google Shape;330;p61"/>
          <p:cNvSpPr/>
          <p:nvPr/>
        </p:nvSpPr>
        <p:spPr>
          <a:xfrm>
            <a:off x="6418173" y="1891699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36.0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1" name="Google Shape;331;p61"/>
          <p:cNvSpPr/>
          <p:nvPr/>
        </p:nvSpPr>
        <p:spPr>
          <a:xfrm>
            <a:off x="7156094" y="1891699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38.5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1" name="Google Shape;331;p61"/>
          <p:cNvSpPr/>
          <p:nvPr/>
        </p:nvSpPr>
        <p:spPr>
          <a:xfrm>
            <a:off x="7893100" y="1891699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35.8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2" name="Google Shape;332;p61"/>
          <p:cNvSpPr/>
          <p:nvPr/>
        </p:nvSpPr>
        <p:spPr>
          <a:xfrm>
            <a:off x="2982263" y="2168757"/>
            <a:ext cx="1219500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United States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3" name="Google Shape;333;p61"/>
          <p:cNvSpPr/>
          <p:nvPr/>
        </p:nvSpPr>
        <p:spPr>
          <a:xfrm>
            <a:off x="4206240" y="2168757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20.4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4" name="Google Shape;334;p61"/>
          <p:cNvSpPr/>
          <p:nvPr/>
        </p:nvSpPr>
        <p:spPr>
          <a:xfrm>
            <a:off x="4943246" y="2168757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66.2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5" name="Google Shape;335;p61"/>
          <p:cNvSpPr/>
          <p:nvPr/>
        </p:nvSpPr>
        <p:spPr>
          <a:xfrm>
            <a:off x="5681167" y="2168757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31.0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6" name="Google Shape;336;p61"/>
          <p:cNvSpPr/>
          <p:nvPr/>
        </p:nvSpPr>
        <p:spPr>
          <a:xfrm>
            <a:off x="6418173" y="2168757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18.9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7" name="Google Shape;337;p61"/>
          <p:cNvSpPr/>
          <p:nvPr/>
        </p:nvSpPr>
        <p:spPr>
          <a:xfrm>
            <a:off x="7156094" y="2168757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21.0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7" name="Google Shape;337;p61"/>
          <p:cNvSpPr/>
          <p:nvPr/>
        </p:nvSpPr>
        <p:spPr>
          <a:xfrm>
            <a:off x="7893100" y="2168757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24.4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8" name="Google Shape;338;p61"/>
          <p:cNvSpPr/>
          <p:nvPr/>
        </p:nvSpPr>
        <p:spPr>
          <a:xfrm>
            <a:off x="2982263" y="2456761"/>
            <a:ext cx="1219500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Vietnam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9" name="Google Shape;339;p61"/>
          <p:cNvSpPr/>
          <p:nvPr/>
        </p:nvSpPr>
        <p:spPr>
          <a:xfrm>
            <a:off x="4206240" y="2456761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27.2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0" name="Google Shape;340;p61"/>
          <p:cNvSpPr/>
          <p:nvPr/>
        </p:nvSpPr>
        <p:spPr>
          <a:xfrm>
            <a:off x="4943246" y="2456761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71.3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1" name="Google Shape;341;p61"/>
          <p:cNvSpPr/>
          <p:nvPr/>
        </p:nvSpPr>
        <p:spPr>
          <a:xfrm>
            <a:off x="5681167" y="2456761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236.3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2" name="Google Shape;342;p61"/>
          <p:cNvSpPr/>
          <p:nvPr/>
        </p:nvSpPr>
        <p:spPr>
          <a:xfrm>
            <a:off x="6418173" y="2456761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213.2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3" name="Google Shape;343;p61"/>
          <p:cNvSpPr/>
          <p:nvPr/>
        </p:nvSpPr>
        <p:spPr>
          <a:xfrm>
            <a:off x="7156094" y="2456761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269.7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3" name="Google Shape;343;p61"/>
          <p:cNvSpPr/>
          <p:nvPr/>
        </p:nvSpPr>
        <p:spPr>
          <a:xfrm>
            <a:off x="7893100" y="2456761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237.6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4" name="Google Shape;344;p61"/>
          <p:cNvSpPr/>
          <p:nvPr/>
        </p:nvSpPr>
        <p:spPr>
          <a:xfrm>
            <a:off x="2982263" y="2733819"/>
            <a:ext cx="1219500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Canada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5" name="Google Shape;345;p61"/>
          <p:cNvSpPr/>
          <p:nvPr/>
        </p:nvSpPr>
        <p:spPr>
          <a:xfrm>
            <a:off x="4206240" y="2733819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1.8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6" name="Google Shape;346;p61"/>
          <p:cNvSpPr/>
          <p:nvPr/>
        </p:nvSpPr>
        <p:spPr>
          <a:xfrm>
            <a:off x="4943246" y="2733819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2.3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7" name="Google Shape;347;p61"/>
          <p:cNvSpPr/>
          <p:nvPr/>
        </p:nvSpPr>
        <p:spPr>
          <a:xfrm>
            <a:off x="5681167" y="2733819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2.4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8" name="Google Shape;348;p61"/>
          <p:cNvSpPr/>
          <p:nvPr/>
        </p:nvSpPr>
        <p:spPr>
          <a:xfrm>
            <a:off x="6418173" y="2733819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2.0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9" name="Google Shape;349;p61"/>
          <p:cNvSpPr/>
          <p:nvPr/>
        </p:nvSpPr>
        <p:spPr>
          <a:xfrm>
            <a:off x="7156094" y="2733819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2.1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9" name="Google Shape;349;p61"/>
          <p:cNvSpPr/>
          <p:nvPr/>
        </p:nvSpPr>
        <p:spPr>
          <a:xfrm>
            <a:off x="7893100" y="2733819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1.8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0" name="Google Shape;350;p61"/>
          <p:cNvSpPr/>
          <p:nvPr/>
        </p:nvSpPr>
        <p:spPr>
          <a:xfrm>
            <a:off x="2982263" y="3021824"/>
            <a:ext cx="1219500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Taipei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1" name="Google Shape;351;p61"/>
          <p:cNvSpPr/>
          <p:nvPr/>
        </p:nvSpPr>
        <p:spPr>
          <a:xfrm>
            <a:off x="4206240" y="3021824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12.9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2" name="Google Shape;352;p61"/>
          <p:cNvSpPr/>
          <p:nvPr/>
        </p:nvSpPr>
        <p:spPr>
          <a:xfrm>
            <a:off x="4943246" y="3021824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20.6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3" name="Google Shape;353;p61"/>
          <p:cNvSpPr/>
          <p:nvPr/>
        </p:nvSpPr>
        <p:spPr>
          <a:xfrm>
            <a:off x="5681167" y="3021824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9.2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4" name="Google Shape;354;p61"/>
          <p:cNvSpPr/>
          <p:nvPr/>
        </p:nvSpPr>
        <p:spPr>
          <a:xfrm>
            <a:off x="6418173" y="3021824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9.1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5" name="Google Shape;355;p61"/>
          <p:cNvSpPr/>
          <p:nvPr/>
        </p:nvSpPr>
        <p:spPr>
          <a:xfrm>
            <a:off x="7156094" y="3021824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11.1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5" name="Google Shape;355;p61"/>
          <p:cNvSpPr/>
          <p:nvPr/>
        </p:nvSpPr>
        <p:spPr>
          <a:xfrm>
            <a:off x="7893100" y="3021824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10.4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6" name="Google Shape;356;p61"/>
          <p:cNvSpPr/>
          <p:nvPr/>
        </p:nvSpPr>
        <p:spPr>
          <a:xfrm>
            <a:off x="2982263" y="3309828"/>
            <a:ext cx="1219500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Thailand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7" name="Google Shape;357;p61"/>
          <p:cNvSpPr/>
          <p:nvPr/>
        </p:nvSpPr>
        <p:spPr>
          <a:xfrm>
            <a:off x="4206240" y="3309828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2.4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8" name="Google Shape;358;p61"/>
          <p:cNvSpPr/>
          <p:nvPr/>
        </p:nvSpPr>
        <p:spPr>
          <a:xfrm>
            <a:off x="4943246" y="3309828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1.8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9" name="Google Shape;359;p61"/>
          <p:cNvSpPr/>
          <p:nvPr/>
        </p:nvSpPr>
        <p:spPr>
          <a:xfrm>
            <a:off x="5681167" y="3309828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0.5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0" name="Google Shape;360;p61"/>
          <p:cNvSpPr/>
          <p:nvPr/>
        </p:nvSpPr>
        <p:spPr>
          <a:xfrm>
            <a:off x="6418173" y="3309828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-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1" name="Google Shape;361;p61"/>
          <p:cNvSpPr/>
          <p:nvPr/>
        </p:nvSpPr>
        <p:spPr>
          <a:xfrm>
            <a:off x="7156094" y="3309828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-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1" name="Google Shape;361;p61"/>
          <p:cNvSpPr/>
          <p:nvPr/>
        </p:nvSpPr>
        <p:spPr>
          <a:xfrm>
            <a:off x="7893100" y="3309828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~0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2" name="Google Shape;362;p61"/>
          <p:cNvSpPr/>
          <p:nvPr/>
        </p:nvSpPr>
        <p:spPr>
          <a:xfrm>
            <a:off x="2982263" y="3586886"/>
            <a:ext cx="1219500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Japan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3" name="Google Shape;363;p61"/>
          <p:cNvSpPr/>
          <p:nvPr/>
        </p:nvSpPr>
        <p:spPr>
          <a:xfrm>
            <a:off x="4206240" y="3586886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0.3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4" name="Google Shape;364;p61"/>
          <p:cNvSpPr/>
          <p:nvPr/>
        </p:nvSpPr>
        <p:spPr>
          <a:xfrm>
            <a:off x="4943246" y="3586886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0.1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5" name="Google Shape;365;p61"/>
          <p:cNvSpPr/>
          <p:nvPr/>
        </p:nvSpPr>
        <p:spPr>
          <a:xfrm>
            <a:off x="5681167" y="3586886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0.1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6" name="Google Shape;366;p61"/>
          <p:cNvSpPr/>
          <p:nvPr/>
        </p:nvSpPr>
        <p:spPr>
          <a:xfrm>
            <a:off x="6418173" y="3586886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0.3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7" name="Google Shape;367;p61"/>
          <p:cNvSpPr/>
          <p:nvPr/>
        </p:nvSpPr>
        <p:spPr>
          <a:xfrm>
            <a:off x="7156094" y="3586886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0.3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7" name="Google Shape;367;p61"/>
          <p:cNvSpPr/>
          <p:nvPr/>
        </p:nvSpPr>
        <p:spPr>
          <a:xfrm>
            <a:off x="7893100" y="3586886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0.3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8" name="Google Shape;368;p61"/>
          <p:cNvSpPr/>
          <p:nvPr/>
        </p:nvSpPr>
        <p:spPr>
          <a:xfrm>
            <a:off x="2982263" y="3874890"/>
            <a:ext cx="1219500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Kambodia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9" name="Google Shape;369;p61"/>
          <p:cNvSpPr/>
          <p:nvPr/>
        </p:nvSpPr>
        <p:spPr>
          <a:xfrm>
            <a:off x="4206240" y="3874890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-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0" name="Google Shape;370;p61"/>
          <p:cNvSpPr/>
          <p:nvPr/>
        </p:nvSpPr>
        <p:spPr>
          <a:xfrm>
            <a:off x="4943246" y="3874890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-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1" name="Google Shape;371;p61"/>
          <p:cNvSpPr/>
          <p:nvPr/>
        </p:nvSpPr>
        <p:spPr>
          <a:xfrm>
            <a:off x="5681167" y="3874890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0~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2" name="Google Shape;372;p61"/>
          <p:cNvSpPr/>
          <p:nvPr/>
        </p:nvSpPr>
        <p:spPr>
          <a:xfrm>
            <a:off x="6418173" y="3874890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-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3" name="Google Shape;373;p61"/>
          <p:cNvSpPr/>
          <p:nvPr/>
        </p:nvSpPr>
        <p:spPr>
          <a:xfrm>
            <a:off x="7156094" y="3874890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0~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3" name="Google Shape;373;p61"/>
          <p:cNvSpPr/>
          <p:nvPr/>
        </p:nvSpPr>
        <p:spPr>
          <a:xfrm>
            <a:off x="7893100" y="3874890"/>
            <a:ext cx="737006" cy="288000"/>
          </a:xfrm>
          <a:prstGeom prst="rect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-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4" name="Google Shape;374;p61"/>
          <p:cNvSpPr/>
          <p:nvPr/>
        </p:nvSpPr>
        <p:spPr>
          <a:xfrm>
            <a:off x="2982263" y="4151948"/>
            <a:ext cx="1219500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Others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5" name="Google Shape;375;p61"/>
          <p:cNvSpPr/>
          <p:nvPr/>
        </p:nvSpPr>
        <p:spPr>
          <a:xfrm>
            <a:off x="4206240" y="4151948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17.9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6" name="Google Shape;376;p61"/>
          <p:cNvSpPr/>
          <p:nvPr/>
        </p:nvSpPr>
        <p:spPr>
          <a:xfrm>
            <a:off x="4943246" y="4151948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44.4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7" name="Google Shape;377;p61"/>
          <p:cNvSpPr/>
          <p:nvPr/>
        </p:nvSpPr>
        <p:spPr>
          <a:xfrm>
            <a:off x="5681167" y="4151948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66.7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8" name="Google Shape;378;p61"/>
          <p:cNvSpPr/>
          <p:nvPr/>
        </p:nvSpPr>
        <p:spPr>
          <a:xfrm>
            <a:off x="6418173" y="4151948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22.9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9" name="Google Shape;379;p61"/>
          <p:cNvSpPr/>
          <p:nvPr/>
        </p:nvSpPr>
        <p:spPr>
          <a:xfrm>
            <a:off x="7156094" y="4151948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18.4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79" name="Google Shape;379;p61"/>
          <p:cNvSpPr/>
          <p:nvPr/>
        </p:nvSpPr>
        <p:spPr>
          <a:xfrm>
            <a:off x="7893100" y="4151948"/>
            <a:ext cx="737006" cy="28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latin typeface="Urbanist"/>
                <a:ea typeface="Urbanist"/>
                <a:cs typeface="Urbanist"/>
                <a:sym typeface="Urbanist"/>
              </a:rPr>
              <a:t>127.7</a:t>
            </a:r>
            <a:endParaRPr sz="1129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80" name="Google Shape;380;p61"/>
          <p:cNvSpPr/>
          <p:nvPr/>
        </p:nvSpPr>
        <p:spPr>
          <a:xfrm>
            <a:off x="2982263" y="4439953"/>
            <a:ext cx="1219500" cy="288000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Amount (kg)</a:t>
            </a:r>
            <a:endParaRPr sz="1129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81" name="Google Shape;381;p61"/>
          <p:cNvSpPr/>
          <p:nvPr/>
        </p:nvSpPr>
        <p:spPr>
          <a:xfrm>
            <a:off x="4206240" y="4439953"/>
            <a:ext cx="737006" cy="288000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1,312.5</a:t>
            </a:r>
            <a:endParaRPr sz="1129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82" name="Google Shape;382;p61"/>
          <p:cNvSpPr/>
          <p:nvPr/>
        </p:nvSpPr>
        <p:spPr>
          <a:xfrm>
            <a:off x="4943246" y="4439953"/>
            <a:ext cx="737006" cy="288000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1,505.5</a:t>
            </a:r>
            <a:endParaRPr sz="1129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83" name="Google Shape;383;p61"/>
          <p:cNvSpPr/>
          <p:nvPr/>
        </p:nvSpPr>
        <p:spPr>
          <a:xfrm>
            <a:off x="5681167" y="4439953"/>
            <a:ext cx="737006" cy="288000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1,415.9</a:t>
            </a:r>
            <a:endParaRPr sz="1129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84" name="Google Shape;384;p61"/>
          <p:cNvSpPr/>
          <p:nvPr/>
        </p:nvSpPr>
        <p:spPr>
          <a:xfrm>
            <a:off x="6418173" y="4439953"/>
            <a:ext cx="737006" cy="288000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1,335.0</a:t>
            </a:r>
            <a:endParaRPr sz="1129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85" name="Google Shape;385;p61"/>
          <p:cNvSpPr/>
          <p:nvPr/>
        </p:nvSpPr>
        <p:spPr>
          <a:xfrm>
            <a:off x="7156094" y="4439978"/>
            <a:ext cx="737006" cy="288000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1,218.5</a:t>
            </a:r>
            <a:endParaRPr sz="1129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85" name="Google Shape;385;p61"/>
          <p:cNvSpPr/>
          <p:nvPr/>
        </p:nvSpPr>
        <p:spPr>
          <a:xfrm>
            <a:off x="7893100" y="4439978"/>
            <a:ext cx="737006" cy="288000"/>
          </a:xfrm>
          <a:prstGeom prst="rect">
            <a:avLst/>
          </a:prstGeom>
          <a:solidFill>
            <a:srgbClr val="CC4125"/>
          </a:solidFill>
          <a:ln>
            <a:noFill/>
          </a:ln>
        </p:spPr>
        <p:txBody>
          <a:bodyPr anchorCtr="0" anchor="ctr" bIns="73725" lIns="73725" spcFirstLastPara="1" rIns="73725" wrap="square" tIns="73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29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1,174.3</a:t>
            </a:r>
            <a:endParaRPr sz="1129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descr="Hong Kong flag with  standard shape color ,Symbols of Hong Kong template banner,card,advertising ,promote,ads, web design, magazine,&quot;nand business matching country poster,vector illustration (Disediakan oleh Getty Images)" id="386" name="Google Shape;386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8897" y="1315675"/>
            <a:ext cx="433377" cy="288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rkas:Flag of the People's Republic of China.svg - Wikipedia ..." id="387" name="Google Shape;387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8900" y="1603700"/>
            <a:ext cx="433376" cy="288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rkas:Flag of Singapore.svg - Wikipedia bahasa Indonesia ..." id="388" name="Google Shape;388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48901" y="1891700"/>
            <a:ext cx="433376" cy="289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rkas:Flag of the United States.svg - Wikipedia baso Minang" id="389" name="Google Shape;389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48900" y="2168750"/>
            <a:ext cx="433376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rkas:Flag of Vietnam.svg - Wikipedia baso Minang" id="390" name="Google Shape;390;p6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48900" y="2456725"/>
            <a:ext cx="433376" cy="277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rkas:Flag of Canada.svg - Wikipedia bahasa Indonesia ..." id="391" name="Google Shape;391;p61"/>
          <p:cNvPicPr preferRelativeResize="0"/>
          <p:nvPr/>
        </p:nvPicPr>
        <p:blipFill rotWithShape="1">
          <a:blip r:embed="rId8">
            <a:alphaModFix/>
          </a:blip>
          <a:srcRect b="0" l="12244" r="12821" t="0"/>
          <a:stretch/>
        </p:blipFill>
        <p:spPr>
          <a:xfrm>
            <a:off x="2548900" y="2733800"/>
            <a:ext cx="433375" cy="289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rkas:Flag of the Republic of China.svg - Wikipedia bahasa ..." id="392" name="Google Shape;392;p6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48903" y="3021828"/>
            <a:ext cx="433708" cy="289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Flag of Thailand (proposed shade of colours).png - Wikimedia ..." id="393" name="Google Shape;393;p6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549075" y="3310975"/>
            <a:ext cx="433375" cy="277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rkas:Flag of Japan.svg - Wikipedia bahasa Indonesia ..." id="394" name="Google Shape;394;p6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548574" y="3586876"/>
            <a:ext cx="433699" cy="2893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erkas:Flag of Cambodia.svg - Wikipedia baso Minang" id="395" name="Google Shape;395;p6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549074" y="3876100"/>
            <a:ext cx="432563" cy="277101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61"/>
          <p:cNvSpPr txBox="1"/>
          <p:nvPr/>
        </p:nvSpPr>
        <p:spPr>
          <a:xfrm>
            <a:off x="275200" y="1548500"/>
            <a:ext cx="21996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How Is The Export Trend of Edible Birdnest from Indonesia?</a:t>
            </a:r>
            <a:endParaRPr b="1" sz="17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397" name="Google Shape;397;p6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5451" y="2835072"/>
            <a:ext cx="1668900" cy="86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8" name="Google Shape;398;p61"/>
          <p:cNvGrpSpPr/>
          <p:nvPr/>
        </p:nvGrpSpPr>
        <p:grpSpPr>
          <a:xfrm>
            <a:off x="3630700" y="229825"/>
            <a:ext cx="1625400" cy="423300"/>
            <a:chOff x="171447" y="180818"/>
            <a:chExt cx="1625400" cy="423300"/>
          </a:xfrm>
        </p:grpSpPr>
        <p:sp>
          <p:nvSpPr>
            <p:cNvPr id="399" name="Google Shape;399;p61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00" name="Google Shape;400;p61"/>
            <p:cNvPicPr preferRelativeResize="0"/>
            <p:nvPr/>
          </p:nvPicPr>
          <p:blipFill rotWithShape="1">
            <a:blip r:embed="rId1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401" name="Google Shape;401;p61"/>
            <p:cNvPicPr preferRelativeResize="0"/>
            <p:nvPr/>
          </p:nvPicPr>
          <p:blipFill rotWithShape="1">
            <a:blip r:embed="rId1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2" name="TextBox 401"/>
          <p:cNvSpPr txBox="1"/>
          <p:nvPr/>
        </p:nvSpPr>
        <p:spPr>
          <a:xfrm>
            <a:off x="275200" y="1255892"/>
            <a:ext cx="2377440" cy="2377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B3282D"/>
                </a:solidFill>
              </a:rPr>
              <a:t>MARKET OPPORTUNITY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88"/>
          <p:cNvSpPr txBox="1"/>
          <p:nvPr/>
        </p:nvSpPr>
        <p:spPr>
          <a:xfrm>
            <a:off x="457200" y="292608"/>
            <a:ext cx="8229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REVENUE PROJECTION — SCHEME B</a:t>
            </a:r>
            <a:endParaRPr/>
          </a:p>
        </p:txBody>
      </p:sp>
      <p:sp>
        <p:nvSpPr>
          <p:cNvPr id="1133" name="Google Shape;1133;p88"/>
          <p:cNvSpPr txBox="1"/>
          <p:nvPr/>
        </p:nvSpPr>
        <p:spPr>
          <a:xfrm>
            <a:off x="457200" y="512064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Export Ready — Toward SGD 15.80m Revenue by 2033</a:t>
            </a:r>
            <a:endParaRPr/>
          </a:p>
        </p:txBody>
      </p:sp>
      <p:pic>
        <p:nvPicPr>
          <p:cNvPr id="1134" name="Google Shape;1134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040" y="1261872"/>
            <a:ext cx="5486400" cy="2880360"/>
          </a:xfrm>
          <a:prstGeom prst="rect">
            <a:avLst/>
          </a:prstGeom>
          <a:noFill/>
          <a:ln>
            <a:noFill/>
          </a:ln>
        </p:spPr>
      </p:pic>
      <p:sp>
        <p:nvSpPr>
          <p:cNvPr id="1135" name="Google Shape;1135;p88"/>
          <p:cNvSpPr/>
          <p:nvPr/>
        </p:nvSpPr>
        <p:spPr>
          <a:xfrm>
            <a:off x="411480" y="4224527"/>
            <a:ext cx="128016" cy="128016"/>
          </a:xfrm>
          <a:prstGeom prst="rect">
            <a:avLst/>
          </a:prstGeom>
          <a:solidFill>
            <a:srgbClr val="C9B7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88"/>
          <p:cNvSpPr txBox="1"/>
          <p:nvPr/>
        </p:nvSpPr>
        <p:spPr>
          <a:xfrm>
            <a:off x="594360" y="4206240"/>
            <a:ext cx="14630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China OEM</a:t>
            </a:r>
            <a:endParaRPr/>
          </a:p>
        </p:txBody>
      </p:sp>
      <p:sp>
        <p:nvSpPr>
          <p:cNvPr id="1137" name="Google Shape;1137;p88"/>
          <p:cNvSpPr/>
          <p:nvPr/>
        </p:nvSpPr>
        <p:spPr>
          <a:xfrm>
            <a:off x="1783080" y="4224527"/>
            <a:ext cx="128016" cy="128016"/>
          </a:xfrm>
          <a:prstGeom prst="rect">
            <a:avLst/>
          </a:prstGeom>
          <a:solidFill>
            <a:srgbClr val="8A83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88"/>
          <p:cNvSpPr txBox="1"/>
          <p:nvPr/>
        </p:nvSpPr>
        <p:spPr>
          <a:xfrm>
            <a:off x="1965960" y="4206240"/>
            <a:ext cx="14630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Local Exporters</a:t>
            </a:r>
            <a:endParaRPr/>
          </a:p>
        </p:txBody>
      </p:sp>
      <p:sp>
        <p:nvSpPr>
          <p:cNvPr id="1139" name="Google Shape;1139;p88"/>
          <p:cNvSpPr/>
          <p:nvPr/>
        </p:nvSpPr>
        <p:spPr>
          <a:xfrm>
            <a:off x="3154680" y="4224527"/>
            <a:ext cx="128016" cy="128016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88"/>
          <p:cNvSpPr txBox="1"/>
          <p:nvPr/>
        </p:nvSpPr>
        <p:spPr>
          <a:xfrm>
            <a:off x="3337560" y="4206240"/>
            <a:ext cx="14630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Non-China Export</a:t>
            </a:r>
            <a:endParaRPr/>
          </a:p>
        </p:txBody>
      </p:sp>
      <p:sp>
        <p:nvSpPr>
          <p:cNvPr id="1141" name="Google Shape;1141;p88"/>
          <p:cNvSpPr/>
          <p:nvPr/>
        </p:nvSpPr>
        <p:spPr>
          <a:xfrm>
            <a:off x="4526280" y="4224527"/>
            <a:ext cx="128016" cy="128016"/>
          </a:xfrm>
          <a:prstGeom prst="rect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88"/>
          <p:cNvSpPr txBox="1"/>
          <p:nvPr/>
        </p:nvSpPr>
        <p:spPr>
          <a:xfrm>
            <a:off x="4709160" y="4206240"/>
            <a:ext cx="14630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China Export (GACC)</a:t>
            </a:r>
            <a:endParaRPr/>
          </a:p>
        </p:txBody>
      </p:sp>
      <p:sp>
        <p:nvSpPr>
          <p:cNvPr id="1143" name="Google Shape;1143;p88"/>
          <p:cNvSpPr/>
          <p:nvPr/>
        </p:nvSpPr>
        <p:spPr>
          <a:xfrm>
            <a:off x="6035040" y="1261872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88"/>
          <p:cNvSpPr txBox="1"/>
          <p:nvPr/>
        </p:nvSpPr>
        <p:spPr>
          <a:xfrm>
            <a:off x="6236208" y="1335024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SGD 2.51 → 15.80m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Total revenue, 2026 → 2033 · Rp221.14bn</a:t>
            </a:r>
            <a:endParaRPr/>
          </a:p>
        </p:txBody>
      </p:sp>
      <p:sp>
        <p:nvSpPr>
          <p:cNvPr id="1145" name="Google Shape;1145;p88"/>
          <p:cNvSpPr/>
          <p:nvPr/>
        </p:nvSpPr>
        <p:spPr>
          <a:xfrm>
            <a:off x="6035040" y="2048255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88"/>
          <p:cNvSpPr txBox="1"/>
          <p:nvPr/>
        </p:nvSpPr>
        <p:spPr>
          <a:xfrm>
            <a:off x="6236208" y="2121408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±30% / year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Revenue CAGR 2026–2033</a:t>
            </a:r>
            <a:endParaRPr/>
          </a:p>
        </p:txBody>
      </p:sp>
      <p:sp>
        <p:nvSpPr>
          <p:cNvPr id="1147" name="Google Shape;1147;p88"/>
          <p:cNvSpPr/>
          <p:nvPr/>
        </p:nvSpPr>
        <p:spPr>
          <a:xfrm>
            <a:off x="6035040" y="2834639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EBF3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88"/>
          <p:cNvSpPr txBox="1"/>
          <p:nvPr/>
        </p:nvSpPr>
        <p:spPr>
          <a:xfrm>
            <a:off x="6236208" y="2907791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3E7C4F"/>
                </a:solidFill>
                <a:latin typeface="Arial"/>
                <a:ea typeface="Arial"/>
                <a:cs typeface="Arial"/>
                <a:sym typeface="Arial"/>
              </a:rPr>
              <a:t>11% → 31%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Gross margin before vs after GACC (2028)</a:t>
            </a:r>
            <a:endParaRPr/>
          </a:p>
        </p:txBody>
      </p:sp>
      <p:sp>
        <p:nvSpPr>
          <p:cNvPr id="1149" name="Google Shape;1149;p88"/>
          <p:cNvSpPr/>
          <p:nvPr/>
        </p:nvSpPr>
        <p:spPr>
          <a:xfrm>
            <a:off x="6035040" y="3621024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EEF2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88"/>
          <p:cNvSpPr txBox="1"/>
          <p:nvPr/>
        </p:nvSpPr>
        <p:spPr>
          <a:xfrm>
            <a:off x="6236208" y="3694176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34578C"/>
                </a:solidFill>
                <a:latin typeface="Arial"/>
                <a:ea typeface="Arial"/>
                <a:cs typeface="Arial"/>
                <a:sym typeface="Arial"/>
              </a:rPr>
              <a:t>83% from GACC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Direct China export share of 2033 revenue</a:t>
            </a:r>
            <a:endParaRPr/>
          </a:p>
        </p:txBody>
      </p:sp>
      <p:sp>
        <p:nvSpPr>
          <p:cNvPr id="1151" name="Google Shape;1151;p88"/>
          <p:cNvSpPr/>
          <p:nvPr/>
        </p:nvSpPr>
        <p:spPr>
          <a:xfrm>
            <a:off x="457200" y="4562856"/>
            <a:ext cx="8229600" cy="237744"/>
          </a:xfrm>
          <a:prstGeom prst="roundRect">
            <a:avLst>
              <a:gd fmla="val 6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88"/>
          <p:cNvSpPr txBox="1"/>
          <p:nvPr/>
        </p:nvSpPr>
        <p:spPr>
          <a:xfrm>
            <a:off x="658368" y="4562856"/>
            <a:ext cx="786384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Capacity driver: raw washing 2,115 kg (2026) → 11,670 kg (2033) — reaching the 12-ton target as washing staff scale.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89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59" name="Google Shape;1159;p89"/>
          <p:cNvSpPr/>
          <p:nvPr/>
        </p:nvSpPr>
        <p:spPr>
          <a:xfrm>
            <a:off x="457200" y="292608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FINANCIAL FORECAST — SCHEME C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0" name="Google Shape;1160;p89"/>
          <p:cNvSpPr/>
          <p:nvPr/>
        </p:nvSpPr>
        <p:spPr>
          <a:xfrm>
            <a:off x="457200" y="575864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Expansive — IPO-Scale, Multi-Line GACC + Consumer Brand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1" name="Google Shape;1161;p89"/>
          <p:cNvSpPr/>
          <p:nvPr/>
        </p:nvSpPr>
        <p:spPr>
          <a:xfrm>
            <a:off x="457200" y="1371600"/>
            <a:ext cx="2286000" cy="1206900"/>
          </a:xfrm>
          <a:prstGeom prst="roundRect">
            <a:avLst>
              <a:gd fmla="val 6061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2" name="Google Shape;1162;p89"/>
          <p:cNvSpPr/>
          <p:nvPr/>
        </p:nvSpPr>
        <p:spPr>
          <a:xfrm>
            <a:off x="640080" y="1499616"/>
            <a:ext cx="196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INITIAL CAPITAL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3" name="Google Shape;1163;p89"/>
          <p:cNvSpPr/>
          <p:nvPr/>
        </p:nvSpPr>
        <p:spPr>
          <a:xfrm>
            <a:off x="640080" y="1755648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SGD 2.97m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4" name="Google Shape;1164;p89"/>
          <p:cNvSpPr/>
          <p:nvPr/>
        </p:nvSpPr>
        <p:spPr>
          <a:xfrm>
            <a:off x="640080" y="2267712"/>
            <a:ext cx="1965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Rp41.65bn · 35-ton annual capacity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5" name="Google Shape;1165;p89"/>
          <p:cNvSpPr/>
          <p:nvPr/>
        </p:nvSpPr>
        <p:spPr>
          <a:xfrm>
            <a:off x="2880360" y="1371600"/>
            <a:ext cx="2286000" cy="1206900"/>
          </a:xfrm>
          <a:prstGeom prst="roundRect">
            <a:avLst>
              <a:gd fmla="val 6061" name="adj"/>
            </a:avLst>
          </a:prstGeom>
          <a:solidFill>
            <a:srgbClr val="F6E7C8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6" name="Google Shape;1166;p89"/>
          <p:cNvSpPr/>
          <p:nvPr/>
        </p:nvSpPr>
        <p:spPr>
          <a:xfrm>
            <a:off x="3063240" y="1499616"/>
            <a:ext cx="196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DCF VALUATION (MEAN)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7" name="Google Shape;1167;p89"/>
          <p:cNvSpPr/>
          <p:nvPr/>
        </p:nvSpPr>
        <p:spPr>
          <a:xfrm>
            <a:off x="3063240" y="2267712"/>
            <a:ext cx="1965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integrated DCF model output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8" name="Google Shape;1168;p89"/>
          <p:cNvSpPr/>
          <p:nvPr/>
        </p:nvSpPr>
        <p:spPr>
          <a:xfrm>
            <a:off x="457200" y="2743200"/>
            <a:ext cx="2286000" cy="1206900"/>
          </a:xfrm>
          <a:prstGeom prst="roundRect">
            <a:avLst>
              <a:gd fmla="val 6061" name="adj"/>
            </a:avLst>
          </a:prstGeom>
          <a:solidFill>
            <a:srgbClr val="EBF3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69" name="Google Shape;1169;p89"/>
          <p:cNvSpPr/>
          <p:nvPr/>
        </p:nvSpPr>
        <p:spPr>
          <a:xfrm>
            <a:off x="640080" y="2871216"/>
            <a:ext cx="196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FAIR SHARE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0" name="Google Shape;1170;p89"/>
          <p:cNvSpPr/>
          <p:nvPr/>
        </p:nvSpPr>
        <p:spPr>
          <a:xfrm>
            <a:off x="640080" y="3127248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19.0%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1" name="Google Shape;1171;p89"/>
          <p:cNvSpPr/>
          <p:nvPr/>
        </p:nvSpPr>
        <p:spPr>
          <a:xfrm>
            <a:off x="640080" y="3639312"/>
            <a:ext cx="1965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Funding ÷ DCF valuation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2" name="Google Shape;1172;p89"/>
          <p:cNvSpPr/>
          <p:nvPr/>
        </p:nvSpPr>
        <p:spPr>
          <a:xfrm>
            <a:off x="2880360" y="2743200"/>
            <a:ext cx="2286000" cy="1206900"/>
          </a:xfrm>
          <a:prstGeom prst="roundRect">
            <a:avLst>
              <a:gd fmla="val 6061" name="adj"/>
            </a:avLst>
          </a:prstGeom>
          <a:solidFill>
            <a:srgbClr val="EEF2F8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3" name="Google Shape;1173;p89"/>
          <p:cNvSpPr/>
          <p:nvPr/>
        </p:nvSpPr>
        <p:spPr>
          <a:xfrm>
            <a:off x="3063240" y="2871216"/>
            <a:ext cx="1965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OFFERED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4" name="Google Shape;1174;p89"/>
          <p:cNvSpPr/>
          <p:nvPr/>
        </p:nvSpPr>
        <p:spPr>
          <a:xfrm>
            <a:off x="3063240" y="3127248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578C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34578C"/>
                </a:solidFill>
                <a:latin typeface="Urbanist"/>
                <a:ea typeface="Urbanist"/>
                <a:cs typeface="Urbanist"/>
                <a:sym typeface="Urbanist"/>
              </a:rPr>
              <a:t>25%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5" name="Google Shape;1175;p89"/>
          <p:cNvSpPr/>
          <p:nvPr/>
        </p:nvSpPr>
        <p:spPr>
          <a:xfrm>
            <a:off x="3063240" y="3639312"/>
            <a:ext cx="1965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equity for investors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6" name="Google Shape;1176;p89"/>
          <p:cNvSpPr/>
          <p:nvPr/>
        </p:nvSpPr>
        <p:spPr>
          <a:xfrm>
            <a:off x="5349240" y="1371600"/>
            <a:ext cx="3337500" cy="2578500"/>
          </a:xfrm>
          <a:prstGeom prst="roundRect">
            <a:avLst>
              <a:gd fmla="val 3191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7" name="Google Shape;1177;p89"/>
          <p:cNvSpPr/>
          <p:nvPr/>
        </p:nvSpPr>
        <p:spPr>
          <a:xfrm>
            <a:off x="5577840" y="1536192"/>
            <a:ext cx="292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Scheme Logic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8" name="Google Shape;1178;p89"/>
          <p:cNvSpPr/>
          <p:nvPr/>
        </p:nvSpPr>
        <p:spPr>
          <a:xfrm>
            <a:off x="457200" y="4206240"/>
            <a:ext cx="8229600" cy="567000"/>
          </a:xfrm>
          <a:prstGeom prst="roundRect">
            <a:avLst>
              <a:gd fmla="val 1129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79" name="Google Shape;1179;p89"/>
          <p:cNvSpPr/>
          <p:nvPr/>
        </p:nvSpPr>
        <p:spPr>
          <a:xfrm>
            <a:off x="685800" y="4206240"/>
            <a:ext cx="7863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Investor discount:  </a:t>
            </a:r>
            <a:r>
              <a:rPr b="0" i="0" lang="en" sz="1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SGD 2.97m for 25% equity ≈ SGD 11.90m effective valuation — about 24% below the SGD 15.66m DCF value.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80" name="Google Shape;1180;p89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1" name="Google Shape;1181;p89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8272" y="3249393"/>
            <a:ext cx="726001" cy="7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Google Shape;1182;p89" title="Vector (3).png"/>
          <p:cNvPicPr preferRelativeResize="0"/>
          <p:nvPr/>
        </p:nvPicPr>
        <p:blipFill rotWithShape="1">
          <a:blip r:embed="rId4">
            <a:alphaModFix/>
          </a:blip>
          <a:srcRect b="-630" l="0" r="0" t="630"/>
          <a:stretch/>
        </p:blipFill>
        <p:spPr>
          <a:xfrm>
            <a:off x="2017147" y="1871618"/>
            <a:ext cx="726001" cy="7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" name="Google Shape;1183;p89" title="Vector (3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40347" y="3236993"/>
            <a:ext cx="726001" cy="7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" name="Google Shape;1184;p89" title="Vector (3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40347" y="1871630"/>
            <a:ext cx="726001" cy="71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5" name="Google Shape;1185;p89" title="Vector (3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74490" y="1371599"/>
            <a:ext cx="912310" cy="89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186" name="Google Shape;1186;p89"/>
          <p:cNvSpPr/>
          <p:nvPr/>
        </p:nvSpPr>
        <p:spPr>
          <a:xfrm>
            <a:off x="5577840" y="1828800"/>
            <a:ext cx="29718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Full scale toward an IPO-ready company: multi-line GACC-registered production + our own consumer brand.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Head-to-head with incumbent leaders (Esta / RLCO) in the China market.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A 35-ton annual capacity — nearly 3x Scheme B; full leverage of the 3,592-farmer &amp; supplier network.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Total Year-1 funding need: SGD 2.97m (Working Capital + CapEx + OpEx).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87" name="Google Shape;1187;p89"/>
          <p:cNvSpPr/>
          <p:nvPr/>
        </p:nvSpPr>
        <p:spPr>
          <a:xfrm>
            <a:off x="3063240" y="1755648"/>
            <a:ext cx="19659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SGD 15.66m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90"/>
          <p:cNvSpPr/>
          <p:nvPr/>
        </p:nvSpPr>
        <p:spPr>
          <a:xfrm>
            <a:off x="457200" y="292608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USE OF FUNDS — SCHEME C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4" name="Google Shape;1194;p90"/>
          <p:cNvSpPr/>
          <p:nvPr/>
        </p:nvSpPr>
        <p:spPr>
          <a:xfrm>
            <a:off x="457200" y="512064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Investor Fund Allocation · Expansive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5" name="Google Shape;1195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320" y="1325880"/>
            <a:ext cx="3200400" cy="301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6" name="Google Shape;1196;p90"/>
          <p:cNvSpPr/>
          <p:nvPr/>
        </p:nvSpPr>
        <p:spPr>
          <a:xfrm>
            <a:off x="1051560" y="2286000"/>
            <a:ext cx="16458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SGD 2.97m</a:t>
            </a:r>
            <a:br>
              <a:rPr b="1" i="0" lang="en" sz="21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9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Total Funding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Year-1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90"/>
          <p:cNvSpPr/>
          <p:nvPr/>
        </p:nvSpPr>
        <p:spPr>
          <a:xfrm>
            <a:off x="3794760" y="1554480"/>
            <a:ext cx="201300" cy="201300"/>
          </a:xfrm>
          <a:prstGeom prst="ellipse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90"/>
          <p:cNvSpPr/>
          <p:nvPr/>
        </p:nvSpPr>
        <p:spPr>
          <a:xfrm>
            <a:off x="4114800" y="1508760"/>
            <a:ext cx="3108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Working Capital (Year-1)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90"/>
          <p:cNvSpPr/>
          <p:nvPr/>
        </p:nvSpPr>
        <p:spPr>
          <a:xfrm>
            <a:off x="7223760" y="1508760"/>
            <a:ext cx="1463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8A1E22"/>
                </a:solidFill>
                <a:latin typeface="Calibri"/>
                <a:ea typeface="Calibri"/>
                <a:cs typeface="Calibri"/>
                <a:sym typeface="Calibri"/>
              </a:rPr>
              <a:t>SGD 796k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90"/>
          <p:cNvSpPr/>
          <p:nvPr/>
        </p:nvSpPr>
        <p:spPr>
          <a:xfrm>
            <a:off x="4114800" y="1837944"/>
            <a:ext cx="4572000" cy="146400"/>
          </a:xfrm>
          <a:prstGeom prst="roundRect">
            <a:avLst>
              <a:gd fmla="val 50000" name="adj"/>
            </a:avLst>
          </a:prstGeom>
          <a:solidFill>
            <a:srgbClr val="EFEA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1" name="Google Shape;1201;p90"/>
          <p:cNvSpPr/>
          <p:nvPr/>
        </p:nvSpPr>
        <p:spPr>
          <a:xfrm>
            <a:off x="4114800" y="1837944"/>
            <a:ext cx="1225200" cy="146400"/>
          </a:xfrm>
          <a:prstGeom prst="roundRect">
            <a:avLst>
              <a:gd fmla="val 50000" name="adj"/>
            </a:avLst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90"/>
          <p:cNvSpPr/>
          <p:nvPr/>
        </p:nvSpPr>
        <p:spPr>
          <a:xfrm>
            <a:off x="4114800" y="2020824"/>
            <a:ext cx="4572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26.8%  ·  Large-scale raw-material purchases (toward 35 tons), cash buffer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90"/>
          <p:cNvSpPr/>
          <p:nvPr/>
        </p:nvSpPr>
        <p:spPr>
          <a:xfrm>
            <a:off x="3794760" y="2423160"/>
            <a:ext cx="201300" cy="201300"/>
          </a:xfrm>
          <a:prstGeom prst="ellipse">
            <a:avLst/>
          </a:prstGeom>
          <a:solidFill>
            <a:srgbClr val="8A1E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90"/>
          <p:cNvSpPr/>
          <p:nvPr/>
        </p:nvSpPr>
        <p:spPr>
          <a:xfrm>
            <a:off x="4114800" y="2377440"/>
            <a:ext cx="3108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Plant &amp; Equipment / CapEx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90"/>
          <p:cNvSpPr/>
          <p:nvPr/>
        </p:nvSpPr>
        <p:spPr>
          <a:xfrm>
            <a:off x="7223760" y="2377440"/>
            <a:ext cx="1463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8A1E22"/>
                </a:solidFill>
                <a:latin typeface="Calibri"/>
                <a:ea typeface="Calibri"/>
                <a:cs typeface="Calibri"/>
                <a:sym typeface="Calibri"/>
              </a:rPr>
              <a:t>SGD 1.25m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90"/>
          <p:cNvSpPr/>
          <p:nvPr/>
        </p:nvSpPr>
        <p:spPr>
          <a:xfrm>
            <a:off x="4114800" y="2706624"/>
            <a:ext cx="4572000" cy="146400"/>
          </a:xfrm>
          <a:prstGeom prst="roundRect">
            <a:avLst>
              <a:gd fmla="val 50000" name="adj"/>
            </a:avLst>
          </a:prstGeom>
          <a:solidFill>
            <a:srgbClr val="EFEA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90"/>
          <p:cNvSpPr/>
          <p:nvPr/>
        </p:nvSpPr>
        <p:spPr>
          <a:xfrm>
            <a:off x="4114800" y="2706624"/>
            <a:ext cx="1920300" cy="146400"/>
          </a:xfrm>
          <a:prstGeom prst="roundRect">
            <a:avLst>
              <a:gd fmla="val 50000" name="adj"/>
            </a:avLst>
          </a:prstGeom>
          <a:solidFill>
            <a:srgbClr val="8A1E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90"/>
          <p:cNvSpPr/>
          <p:nvPr/>
        </p:nvSpPr>
        <p:spPr>
          <a:xfrm>
            <a:off x="4114800" y="2889504"/>
            <a:ext cx="4572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42.0%  ·  Multi-line GACC factory, high-capacity machines, brand infrastructure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90"/>
          <p:cNvSpPr/>
          <p:nvPr/>
        </p:nvSpPr>
        <p:spPr>
          <a:xfrm>
            <a:off x="3794760" y="3291840"/>
            <a:ext cx="201300" cy="201300"/>
          </a:xfrm>
          <a:prstGeom prst="ellipse">
            <a:avLst/>
          </a:prstGeom>
          <a:solidFill>
            <a:srgbClr val="C9B7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90"/>
          <p:cNvSpPr/>
          <p:nvPr/>
        </p:nvSpPr>
        <p:spPr>
          <a:xfrm>
            <a:off x="4114800" y="3246120"/>
            <a:ext cx="3108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Operational Expense (Year-1)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90"/>
          <p:cNvSpPr/>
          <p:nvPr/>
        </p:nvSpPr>
        <p:spPr>
          <a:xfrm>
            <a:off x="7223760" y="3246120"/>
            <a:ext cx="1463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250"/>
              <a:buFont typeface="Calibri"/>
              <a:buNone/>
            </a:pPr>
            <a:r>
              <a:rPr b="1" i="0" lang="en" sz="1250" u="none" cap="none" strike="noStrike">
                <a:solidFill>
                  <a:srgbClr val="8A1E22"/>
                </a:solidFill>
                <a:latin typeface="Calibri"/>
                <a:ea typeface="Calibri"/>
                <a:cs typeface="Calibri"/>
                <a:sym typeface="Calibri"/>
              </a:rPr>
              <a:t>SGD 929k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90"/>
          <p:cNvSpPr/>
          <p:nvPr/>
        </p:nvSpPr>
        <p:spPr>
          <a:xfrm>
            <a:off x="4114800" y="3575304"/>
            <a:ext cx="4572000" cy="146400"/>
          </a:xfrm>
          <a:prstGeom prst="roundRect">
            <a:avLst>
              <a:gd fmla="val 50000" name="adj"/>
            </a:avLst>
          </a:prstGeom>
          <a:solidFill>
            <a:srgbClr val="EFEA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90"/>
          <p:cNvSpPr/>
          <p:nvPr/>
        </p:nvSpPr>
        <p:spPr>
          <a:xfrm>
            <a:off x="4114800" y="3575304"/>
            <a:ext cx="1426500" cy="146400"/>
          </a:xfrm>
          <a:prstGeom prst="roundRect">
            <a:avLst>
              <a:gd fmla="val 50000" name="adj"/>
            </a:avLst>
          </a:prstGeom>
          <a:solidFill>
            <a:srgbClr val="C9B7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90"/>
          <p:cNvSpPr/>
          <p:nvPr/>
        </p:nvSpPr>
        <p:spPr>
          <a:xfrm>
            <a:off x="4114800" y="3758184"/>
            <a:ext cx="45720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31.2%  ·  People &amp; training, multi-line certifications, consumer-brand marketing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90"/>
          <p:cNvSpPr/>
          <p:nvPr/>
        </p:nvSpPr>
        <p:spPr>
          <a:xfrm>
            <a:off x="4114800" y="4224528"/>
            <a:ext cx="4572000" cy="567000"/>
          </a:xfrm>
          <a:prstGeom prst="roundRect">
            <a:avLst>
              <a:gd fmla="val 1129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90"/>
          <p:cNvSpPr/>
          <p:nvPr/>
        </p:nvSpPr>
        <p:spPr>
          <a:xfrm>
            <a:off x="4297680" y="4224528"/>
            <a:ext cx="4251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Total funding = Use of Funds (identical to the Integrated Model KPI) — the three Year-1 cash buckets: Working Capital, Plant &amp; Equipment / CapEx, Operational Expense.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90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8" name="Google Shape;1218;p90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219" name="Google Shape;1219;p90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20" name="Google Shape;1220;p90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221" name="Google Shape;1221;p90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91"/>
          <p:cNvSpPr txBox="1"/>
          <p:nvPr/>
        </p:nvSpPr>
        <p:spPr>
          <a:xfrm>
            <a:off x="457200" y="292608"/>
            <a:ext cx="82296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REVENUE PROJECTION — SCHEME C</a:t>
            </a:r>
            <a:endParaRPr/>
          </a:p>
        </p:txBody>
      </p:sp>
      <p:sp>
        <p:nvSpPr>
          <p:cNvPr id="1227" name="Google Shape;1227;p91"/>
          <p:cNvSpPr txBox="1"/>
          <p:nvPr/>
        </p:nvSpPr>
        <p:spPr>
          <a:xfrm>
            <a:off x="457200" y="512064"/>
            <a:ext cx="82296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Expansive — Toward SGD 47.39m Revenue by 2033</a:t>
            </a:r>
            <a:endParaRPr/>
          </a:p>
        </p:txBody>
      </p:sp>
      <p:pic>
        <p:nvPicPr>
          <p:cNvPr id="1228" name="Google Shape;1228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040" y="1261872"/>
            <a:ext cx="5486400" cy="2880360"/>
          </a:xfrm>
          <a:prstGeom prst="rect">
            <a:avLst/>
          </a:prstGeom>
          <a:noFill/>
          <a:ln>
            <a:noFill/>
          </a:ln>
        </p:spPr>
      </p:pic>
      <p:sp>
        <p:nvSpPr>
          <p:cNvPr id="1229" name="Google Shape;1229;p91"/>
          <p:cNvSpPr/>
          <p:nvPr/>
        </p:nvSpPr>
        <p:spPr>
          <a:xfrm>
            <a:off x="411480" y="4224527"/>
            <a:ext cx="128016" cy="128016"/>
          </a:xfrm>
          <a:prstGeom prst="rect">
            <a:avLst/>
          </a:prstGeom>
          <a:solidFill>
            <a:srgbClr val="C9B7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91"/>
          <p:cNvSpPr txBox="1"/>
          <p:nvPr/>
        </p:nvSpPr>
        <p:spPr>
          <a:xfrm>
            <a:off x="594360" y="4206240"/>
            <a:ext cx="14630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China OEM</a:t>
            </a:r>
            <a:endParaRPr/>
          </a:p>
        </p:txBody>
      </p:sp>
      <p:sp>
        <p:nvSpPr>
          <p:cNvPr id="1231" name="Google Shape;1231;p91"/>
          <p:cNvSpPr/>
          <p:nvPr/>
        </p:nvSpPr>
        <p:spPr>
          <a:xfrm>
            <a:off x="1783080" y="4224527"/>
            <a:ext cx="128016" cy="128016"/>
          </a:xfrm>
          <a:prstGeom prst="rect">
            <a:avLst/>
          </a:prstGeom>
          <a:solidFill>
            <a:srgbClr val="8A83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91"/>
          <p:cNvSpPr txBox="1"/>
          <p:nvPr/>
        </p:nvSpPr>
        <p:spPr>
          <a:xfrm>
            <a:off x="1965960" y="4206240"/>
            <a:ext cx="14630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Local Exporters</a:t>
            </a:r>
            <a:endParaRPr/>
          </a:p>
        </p:txBody>
      </p:sp>
      <p:sp>
        <p:nvSpPr>
          <p:cNvPr id="1233" name="Google Shape;1233;p91"/>
          <p:cNvSpPr/>
          <p:nvPr/>
        </p:nvSpPr>
        <p:spPr>
          <a:xfrm>
            <a:off x="3154680" y="4224527"/>
            <a:ext cx="128016" cy="128016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91"/>
          <p:cNvSpPr txBox="1"/>
          <p:nvPr/>
        </p:nvSpPr>
        <p:spPr>
          <a:xfrm>
            <a:off x="3337560" y="4206240"/>
            <a:ext cx="14630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Non-China Export</a:t>
            </a:r>
            <a:endParaRPr/>
          </a:p>
        </p:txBody>
      </p:sp>
      <p:sp>
        <p:nvSpPr>
          <p:cNvPr id="1235" name="Google Shape;1235;p91"/>
          <p:cNvSpPr/>
          <p:nvPr/>
        </p:nvSpPr>
        <p:spPr>
          <a:xfrm>
            <a:off x="4526280" y="4224527"/>
            <a:ext cx="128016" cy="128016"/>
          </a:xfrm>
          <a:prstGeom prst="rect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91"/>
          <p:cNvSpPr txBox="1"/>
          <p:nvPr/>
        </p:nvSpPr>
        <p:spPr>
          <a:xfrm>
            <a:off x="4709160" y="4206240"/>
            <a:ext cx="1463040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China Export (GACC)</a:t>
            </a:r>
            <a:endParaRPr/>
          </a:p>
        </p:txBody>
      </p:sp>
      <p:sp>
        <p:nvSpPr>
          <p:cNvPr id="1237" name="Google Shape;1237;p91"/>
          <p:cNvSpPr/>
          <p:nvPr/>
        </p:nvSpPr>
        <p:spPr>
          <a:xfrm>
            <a:off x="6035040" y="1261872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91"/>
          <p:cNvSpPr txBox="1"/>
          <p:nvPr/>
        </p:nvSpPr>
        <p:spPr>
          <a:xfrm>
            <a:off x="6236208" y="1335024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SGD 7.52 → 47.39m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Total revenue, 2026 → 2033 · Rp663.42bn</a:t>
            </a:r>
            <a:endParaRPr/>
          </a:p>
        </p:txBody>
      </p:sp>
      <p:sp>
        <p:nvSpPr>
          <p:cNvPr id="1239" name="Google Shape;1239;p91"/>
          <p:cNvSpPr/>
          <p:nvPr/>
        </p:nvSpPr>
        <p:spPr>
          <a:xfrm>
            <a:off x="6035040" y="2048255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91"/>
          <p:cNvSpPr txBox="1"/>
          <p:nvPr/>
        </p:nvSpPr>
        <p:spPr>
          <a:xfrm>
            <a:off x="6236208" y="2121408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±30% / year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Revenue CAGR 2026–2033</a:t>
            </a:r>
            <a:endParaRPr/>
          </a:p>
        </p:txBody>
      </p:sp>
      <p:sp>
        <p:nvSpPr>
          <p:cNvPr id="1241" name="Google Shape;1241;p91"/>
          <p:cNvSpPr/>
          <p:nvPr/>
        </p:nvSpPr>
        <p:spPr>
          <a:xfrm>
            <a:off x="6035040" y="2834639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EBF3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91"/>
          <p:cNvSpPr txBox="1"/>
          <p:nvPr/>
        </p:nvSpPr>
        <p:spPr>
          <a:xfrm>
            <a:off x="6236208" y="2907791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3E7C4F"/>
                </a:solidFill>
                <a:latin typeface="Arial"/>
                <a:ea typeface="Arial"/>
                <a:cs typeface="Arial"/>
                <a:sym typeface="Arial"/>
              </a:rPr>
              <a:t>11% → 31%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Gross margin before vs after GACC (2028)</a:t>
            </a:r>
            <a:endParaRPr/>
          </a:p>
        </p:txBody>
      </p:sp>
      <p:sp>
        <p:nvSpPr>
          <p:cNvPr id="1243" name="Google Shape;1243;p91"/>
          <p:cNvSpPr/>
          <p:nvPr/>
        </p:nvSpPr>
        <p:spPr>
          <a:xfrm>
            <a:off x="6035040" y="3621024"/>
            <a:ext cx="2651760" cy="694944"/>
          </a:xfrm>
          <a:prstGeom prst="roundRect">
            <a:avLst>
              <a:gd fmla="val 7000" name="adj"/>
            </a:avLst>
          </a:prstGeom>
          <a:solidFill>
            <a:srgbClr val="EEF2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91"/>
          <p:cNvSpPr txBox="1"/>
          <p:nvPr/>
        </p:nvSpPr>
        <p:spPr>
          <a:xfrm>
            <a:off x="6236208" y="3694176"/>
            <a:ext cx="233172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34578C"/>
                </a:solidFill>
                <a:latin typeface="Arial"/>
                <a:ea typeface="Arial"/>
                <a:cs typeface="Arial"/>
                <a:sym typeface="Arial"/>
              </a:rPr>
              <a:t>83% from GACC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Direct China export share of 2033 revenue</a:t>
            </a:r>
            <a:endParaRPr/>
          </a:p>
        </p:txBody>
      </p:sp>
      <p:sp>
        <p:nvSpPr>
          <p:cNvPr id="1245" name="Google Shape;1245;p91"/>
          <p:cNvSpPr/>
          <p:nvPr/>
        </p:nvSpPr>
        <p:spPr>
          <a:xfrm>
            <a:off x="457200" y="4562856"/>
            <a:ext cx="8229600" cy="237744"/>
          </a:xfrm>
          <a:prstGeom prst="roundRect">
            <a:avLst>
              <a:gd fmla="val 60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91"/>
          <p:cNvSpPr txBox="1"/>
          <p:nvPr/>
        </p:nvSpPr>
        <p:spPr>
          <a:xfrm>
            <a:off x="658368" y="4562856"/>
            <a:ext cx="786384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Capacity driver: raw washing 6,345 kg (2026) → 35,010 kg (2033) — reaching the 35-ton target as washing staff scale.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92"/>
          <p:cNvSpPr/>
          <p:nvPr/>
        </p:nvSpPr>
        <p:spPr>
          <a:xfrm>
            <a:off x="6126480" y="1298448"/>
            <a:ext cx="2651700" cy="2331600"/>
          </a:xfrm>
          <a:prstGeom prst="roundRect">
            <a:avLst>
              <a:gd fmla="val 3529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253" name="Google Shape;1253;p92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45046" y="1283404"/>
            <a:ext cx="912310" cy="89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4" name="Google Shape;1254;p92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5" name="Google Shape;1255;p92"/>
          <p:cNvSpPr/>
          <p:nvPr/>
        </p:nvSpPr>
        <p:spPr>
          <a:xfrm>
            <a:off x="457200" y="451350"/>
            <a:ext cx="26517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REVENUE ROADMAP 2026–2033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6" name="Google Shape;1256;p92"/>
          <p:cNvSpPr/>
          <p:nvPr/>
        </p:nvSpPr>
        <p:spPr>
          <a:xfrm>
            <a:off x="457200" y="670814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From OEM to Direct GACC Export — Three Phases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7" name="Google Shape;1257;p92"/>
          <p:cNvSpPr/>
          <p:nvPr/>
        </p:nvSpPr>
        <p:spPr>
          <a:xfrm>
            <a:off x="457200" y="1298448"/>
            <a:ext cx="2651700" cy="2331600"/>
          </a:xfrm>
          <a:prstGeom prst="roundRect">
            <a:avLst>
              <a:gd fmla="val 3529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8" name="Google Shape;1258;p92"/>
          <p:cNvSpPr/>
          <p:nvPr/>
        </p:nvSpPr>
        <p:spPr>
          <a:xfrm>
            <a:off x="640080" y="1463040"/>
            <a:ext cx="1600200" cy="274200"/>
          </a:xfrm>
          <a:prstGeom prst="roundRect">
            <a:avLst>
              <a:gd fmla="val 50000" name="adj"/>
            </a:avLst>
          </a:prstGeom>
          <a:solidFill>
            <a:srgbClr val="C9B7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59" name="Google Shape;1259;p92"/>
          <p:cNvSpPr/>
          <p:nvPr/>
        </p:nvSpPr>
        <p:spPr>
          <a:xfrm>
            <a:off x="640080" y="1463040"/>
            <a:ext cx="160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PHASE 1 · 2026–2027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0" name="Google Shape;1260;p92"/>
          <p:cNvSpPr/>
          <p:nvPr/>
        </p:nvSpPr>
        <p:spPr>
          <a:xfrm>
            <a:off x="640080" y="2157984"/>
            <a:ext cx="2331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0160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Urbanist"/>
              <a:buChar char="•"/>
            </a:pPr>
            <a:r>
              <a:rPr b="0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Entry channels: China OEM (product sold under a partner's brand), local exporters &amp; non-China export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Urbanist"/>
              <a:buChar char="•"/>
            </a:pPr>
            <a:r>
              <a:rPr b="0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Cash flow from year one — while the factory &amp; certifications are in progress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Urbanist"/>
              <a:buChar char="•"/>
            </a:pPr>
            <a:r>
              <a:rPr b="0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Gross margin ±11% (a volume phase, not a margin phase)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1" name="Google Shape;1261;p92"/>
          <p:cNvSpPr/>
          <p:nvPr/>
        </p:nvSpPr>
        <p:spPr>
          <a:xfrm>
            <a:off x="3072384" y="2194560"/>
            <a:ext cx="274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2" name="Google Shape;1262;p92"/>
          <p:cNvSpPr/>
          <p:nvPr/>
        </p:nvSpPr>
        <p:spPr>
          <a:xfrm>
            <a:off x="3291840" y="1298448"/>
            <a:ext cx="2651700" cy="2331600"/>
          </a:xfrm>
          <a:prstGeom prst="roundRect">
            <a:avLst>
              <a:gd fmla="val 3529" name="adj"/>
            </a:avLst>
          </a:prstGeom>
          <a:solidFill>
            <a:srgbClr val="F6E7C8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3" name="Google Shape;1263;p92"/>
          <p:cNvSpPr/>
          <p:nvPr/>
        </p:nvSpPr>
        <p:spPr>
          <a:xfrm>
            <a:off x="3474720" y="1463040"/>
            <a:ext cx="1600200" cy="274200"/>
          </a:xfrm>
          <a:prstGeom prst="roundRect">
            <a:avLst>
              <a:gd fmla="val 50000" name="adj"/>
            </a:avLst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4" name="Google Shape;1264;p92"/>
          <p:cNvSpPr/>
          <p:nvPr/>
        </p:nvSpPr>
        <p:spPr>
          <a:xfrm>
            <a:off x="3474720" y="1463040"/>
            <a:ext cx="160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PHASE 2 · 2028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5" name="Google Shape;1265;p92"/>
          <p:cNvSpPr/>
          <p:nvPr/>
        </p:nvSpPr>
        <p:spPr>
          <a:xfrm>
            <a:off x="3474720" y="1810512"/>
            <a:ext cx="2331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450"/>
              <a:buFont typeface="Arial"/>
              <a:buNone/>
            </a:pPr>
            <a:r>
              <a:rPr b="1" i="0" lang="en" sz="14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GACC Unlock</a:t>
            </a:r>
            <a:endParaRPr b="0" i="0" sz="14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6" name="Google Shape;1266;p92"/>
          <p:cNvSpPr/>
          <p:nvPr/>
        </p:nvSpPr>
        <p:spPr>
          <a:xfrm>
            <a:off x="3474720" y="2157984"/>
            <a:ext cx="2331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0160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Urbanist"/>
              <a:buChar char="•"/>
            </a:pPr>
            <a:r>
              <a:rPr b="0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GACC registration granted → direct export to China begins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Urbanist"/>
              <a:buChar char="•"/>
            </a:pPr>
            <a:r>
              <a:rPr b="0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OEM &amp; local-exporter channels wound down — all volume shifts to the high-margin lane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Urbanist"/>
              <a:buChar char="•"/>
            </a:pPr>
            <a:r>
              <a:rPr b="0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Gross margin jumps: ±11% → ±31%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7" name="Google Shape;1267;p92"/>
          <p:cNvSpPr/>
          <p:nvPr/>
        </p:nvSpPr>
        <p:spPr>
          <a:xfrm>
            <a:off x="5907024" y="2194560"/>
            <a:ext cx="274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8" name="Google Shape;1268;p92"/>
          <p:cNvSpPr/>
          <p:nvPr/>
        </p:nvSpPr>
        <p:spPr>
          <a:xfrm>
            <a:off x="6309360" y="1463040"/>
            <a:ext cx="1600200" cy="274200"/>
          </a:xfrm>
          <a:prstGeom prst="roundRect">
            <a:avLst>
              <a:gd fmla="val 50000" name="adj"/>
            </a:avLst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9" name="Google Shape;1269;p92"/>
          <p:cNvSpPr/>
          <p:nvPr/>
        </p:nvSpPr>
        <p:spPr>
          <a:xfrm>
            <a:off x="6309360" y="2157984"/>
            <a:ext cx="2331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0160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Urbanist"/>
              <a:buChar char="•"/>
            </a:pPr>
            <a:r>
              <a:rPr b="0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GACC export becomes the main engine — ±83% of 2033 revenue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Urbanist"/>
              <a:buChar char="•"/>
            </a:pPr>
            <a:r>
              <a:rPr b="0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Revenue growth of ±30% per year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Urbanist"/>
              <a:buChar char="•"/>
            </a:pPr>
            <a:r>
              <a:rPr b="0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Full capacity reached: 12 tons (B) / 35 tons (C) by 2033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70" name="Google Shape;1270;p92"/>
          <p:cNvSpPr/>
          <p:nvPr/>
        </p:nvSpPr>
        <p:spPr>
          <a:xfrm>
            <a:off x="457200" y="3840480"/>
            <a:ext cx="8229600" cy="914400"/>
          </a:xfrm>
          <a:prstGeom prst="roundRect">
            <a:avLst>
              <a:gd fmla="val 8000" name="adj"/>
            </a:avLst>
          </a:prstGeom>
          <a:solidFill>
            <a:srgbClr val="1B78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71" name="Google Shape;1271;p92"/>
          <p:cNvSpPr/>
          <p:nvPr/>
        </p:nvSpPr>
        <p:spPr>
          <a:xfrm>
            <a:off x="685800" y="3950208"/>
            <a:ext cx="1371600" cy="69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9A2B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  <a:t>TOTAL REVENUE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72" name="Google Shape;1272;p92"/>
          <p:cNvSpPr/>
          <p:nvPr/>
        </p:nvSpPr>
        <p:spPr>
          <a:xfrm>
            <a:off x="2148840" y="3931920"/>
            <a:ext cx="1554600" cy="7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D99A2B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  <a:t>2026</a:t>
            </a:r>
            <a:br>
              <a:rPr b="1" i="0" lang="en" sz="110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B  SGD 2.51m</a:t>
            </a:r>
            <a:br>
              <a:rPr b="0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1000" u="none" cap="none" strike="noStrike">
                <a:solidFill>
                  <a:srgbClr val="E4C98F"/>
                </a:solidFill>
                <a:latin typeface="Urbanist"/>
                <a:ea typeface="Urbanist"/>
                <a:cs typeface="Urbanist"/>
                <a:sym typeface="Urbanist"/>
              </a:rPr>
              <a:t>C  SGD 7.52m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73" name="Google Shape;1273;p92"/>
          <p:cNvSpPr/>
          <p:nvPr/>
        </p:nvSpPr>
        <p:spPr>
          <a:xfrm>
            <a:off x="3840480" y="3931920"/>
            <a:ext cx="1554600" cy="7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D99A2B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  <a:t>2028</a:t>
            </a:r>
            <a:br>
              <a:rPr b="1" i="0" lang="en" sz="110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B  SGD 4.34m</a:t>
            </a:r>
            <a:br>
              <a:rPr b="0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1000" u="none" cap="none" strike="noStrike">
                <a:solidFill>
                  <a:srgbClr val="E4C98F"/>
                </a:solidFill>
                <a:latin typeface="Urbanist"/>
                <a:ea typeface="Urbanist"/>
                <a:cs typeface="Urbanist"/>
                <a:sym typeface="Urbanist"/>
              </a:rPr>
              <a:t>C  SGD 13.02m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74" name="Google Shape;1274;p92"/>
          <p:cNvSpPr/>
          <p:nvPr/>
        </p:nvSpPr>
        <p:spPr>
          <a:xfrm>
            <a:off x="5532120" y="3931920"/>
            <a:ext cx="1554600" cy="7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D99A2B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  <a:t>2030</a:t>
            </a:r>
            <a:br>
              <a:rPr b="1" i="0" lang="en" sz="110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B  SGD 7.89m</a:t>
            </a:r>
            <a:br>
              <a:rPr b="0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1000" u="none" cap="none" strike="noStrike">
                <a:solidFill>
                  <a:srgbClr val="E4C98F"/>
                </a:solidFill>
                <a:latin typeface="Urbanist"/>
                <a:ea typeface="Urbanist"/>
                <a:cs typeface="Urbanist"/>
                <a:sym typeface="Urbanist"/>
              </a:rPr>
              <a:t>C  SGD 23.66m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75" name="Google Shape;1275;p92"/>
          <p:cNvSpPr/>
          <p:nvPr/>
        </p:nvSpPr>
        <p:spPr>
          <a:xfrm>
            <a:off x="7223760" y="3931920"/>
            <a:ext cx="1554600" cy="7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D99A2B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  <a:t>2033</a:t>
            </a:r>
            <a:br>
              <a:rPr b="1" i="0" lang="en" sz="1100" u="none" cap="none" strike="noStrike">
                <a:solidFill>
                  <a:srgbClr val="D99A2B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B  SGD 15.80m</a:t>
            </a:r>
            <a:br>
              <a:rPr b="0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0" i="0" lang="en" sz="1000" u="none" cap="none" strike="noStrike">
                <a:solidFill>
                  <a:srgbClr val="E4C98F"/>
                </a:solidFill>
                <a:latin typeface="Urbanist"/>
                <a:ea typeface="Urbanist"/>
                <a:cs typeface="Urbanist"/>
                <a:sym typeface="Urbanist"/>
              </a:rPr>
              <a:t>C  SGD 47.39m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76" name="Google Shape;1276;p92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92"/>
          <p:cNvSpPr/>
          <p:nvPr/>
        </p:nvSpPr>
        <p:spPr>
          <a:xfrm>
            <a:off x="6309360" y="1810512"/>
            <a:ext cx="2331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450"/>
              <a:buFont typeface="Arial"/>
              <a:buNone/>
            </a:pPr>
            <a:r>
              <a:rPr b="1" i="0" lang="en" sz="14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Scale &amp; Compounding</a:t>
            </a:r>
            <a:endParaRPr b="0" i="0" sz="14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78" name="Google Shape;1278;p92"/>
          <p:cNvSpPr/>
          <p:nvPr/>
        </p:nvSpPr>
        <p:spPr>
          <a:xfrm>
            <a:off x="6309360" y="1463040"/>
            <a:ext cx="160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PHASE 3 · 2029–2033</a:t>
            </a:r>
            <a:endParaRPr b="0" i="0" sz="8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279" name="Google Shape;1279;p92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0821" y="1301043"/>
            <a:ext cx="912310" cy="89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0" name="Google Shape;1280;p92" title="Vector (3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96621" y="1283404"/>
            <a:ext cx="912310" cy="89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81" name="Google Shape;1281;p92"/>
          <p:cNvSpPr/>
          <p:nvPr/>
        </p:nvSpPr>
        <p:spPr>
          <a:xfrm>
            <a:off x="640080" y="1810512"/>
            <a:ext cx="2331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450"/>
              <a:buFont typeface="Arial"/>
              <a:buNone/>
            </a:pPr>
            <a:r>
              <a:rPr b="1" i="0" lang="en" sz="14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Market Entry via Partner</a:t>
            </a:r>
            <a:endParaRPr b="0" i="0" sz="14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282" name="Google Shape;1282;p92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283" name="Google Shape;1283;p92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84" name="Google Shape;1284;p92"/>
            <p:cNvPicPr preferRelativeResize="0"/>
            <p:nvPr/>
          </p:nvPicPr>
          <p:blipFill rotWithShape="1">
            <a:blip r:embed="rId5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285" name="Google Shape;1285;p92"/>
            <p:cNvPicPr preferRelativeResize="0"/>
            <p:nvPr/>
          </p:nvPicPr>
          <p:blipFill rotWithShape="1">
            <a:blip r:embed="rId6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93"/>
          <p:cNvSpPr/>
          <p:nvPr/>
        </p:nvSpPr>
        <p:spPr>
          <a:xfrm>
            <a:off x="457200" y="398441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PROJECT PLAN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92" name="Google Shape;1292;p93"/>
          <p:cNvSpPr/>
          <p:nvPr/>
        </p:nvSpPr>
        <p:spPr>
          <a:xfrm>
            <a:off x="457200" y="617897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Master Timeline: Q4 2026 — Q1 2028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93" name="Google Shape;1293;p93"/>
          <p:cNvSpPr/>
          <p:nvPr/>
        </p:nvSpPr>
        <p:spPr>
          <a:xfrm>
            <a:off x="457200" y="1307592"/>
            <a:ext cx="3566100" cy="384000"/>
          </a:xfrm>
          <a:prstGeom prst="rect">
            <a:avLst/>
          </a:prstGeom>
          <a:solidFill>
            <a:srgbClr val="2620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94" name="Google Shape;1294;p93"/>
          <p:cNvSpPr/>
          <p:nvPr/>
        </p:nvSpPr>
        <p:spPr>
          <a:xfrm>
            <a:off x="594360" y="1307592"/>
            <a:ext cx="3291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STAGE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95" name="Google Shape;1295;p93"/>
          <p:cNvSpPr/>
          <p:nvPr/>
        </p:nvSpPr>
        <p:spPr>
          <a:xfrm>
            <a:off x="4023360" y="1307592"/>
            <a:ext cx="777300" cy="384000"/>
          </a:xfrm>
          <a:prstGeom prst="rect">
            <a:avLst/>
          </a:prstGeom>
          <a:solidFill>
            <a:srgbClr val="2620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96" name="Google Shape;1296;p93"/>
          <p:cNvSpPr/>
          <p:nvPr/>
        </p:nvSpPr>
        <p:spPr>
          <a:xfrm>
            <a:off x="4023360" y="1307592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Q4 '26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97" name="Google Shape;1297;p93"/>
          <p:cNvSpPr/>
          <p:nvPr/>
        </p:nvSpPr>
        <p:spPr>
          <a:xfrm>
            <a:off x="4800600" y="1307592"/>
            <a:ext cx="777300" cy="384000"/>
          </a:xfrm>
          <a:prstGeom prst="rect">
            <a:avLst/>
          </a:prstGeom>
          <a:solidFill>
            <a:srgbClr val="8A1E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98" name="Google Shape;1298;p93"/>
          <p:cNvSpPr/>
          <p:nvPr/>
        </p:nvSpPr>
        <p:spPr>
          <a:xfrm>
            <a:off x="4800600" y="1307592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Q1 '27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99" name="Google Shape;1299;p93"/>
          <p:cNvSpPr/>
          <p:nvPr/>
        </p:nvSpPr>
        <p:spPr>
          <a:xfrm>
            <a:off x="5577840" y="1307592"/>
            <a:ext cx="777300" cy="384000"/>
          </a:xfrm>
          <a:prstGeom prst="rect">
            <a:avLst/>
          </a:prstGeom>
          <a:solidFill>
            <a:srgbClr val="2620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0" name="Google Shape;1300;p93"/>
          <p:cNvSpPr/>
          <p:nvPr/>
        </p:nvSpPr>
        <p:spPr>
          <a:xfrm>
            <a:off x="5577840" y="1307592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Q2 '27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1" name="Google Shape;1301;p93"/>
          <p:cNvSpPr/>
          <p:nvPr/>
        </p:nvSpPr>
        <p:spPr>
          <a:xfrm>
            <a:off x="6355080" y="1307592"/>
            <a:ext cx="777300" cy="384000"/>
          </a:xfrm>
          <a:prstGeom prst="rect">
            <a:avLst/>
          </a:prstGeom>
          <a:solidFill>
            <a:srgbClr val="8A1E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2" name="Google Shape;1302;p93"/>
          <p:cNvSpPr/>
          <p:nvPr/>
        </p:nvSpPr>
        <p:spPr>
          <a:xfrm>
            <a:off x="6355080" y="1307592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Q3 '27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3" name="Google Shape;1303;p93"/>
          <p:cNvSpPr/>
          <p:nvPr/>
        </p:nvSpPr>
        <p:spPr>
          <a:xfrm>
            <a:off x="7132320" y="1307592"/>
            <a:ext cx="777300" cy="384000"/>
          </a:xfrm>
          <a:prstGeom prst="rect">
            <a:avLst/>
          </a:prstGeom>
          <a:solidFill>
            <a:srgbClr val="2620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4" name="Google Shape;1304;p93"/>
          <p:cNvSpPr/>
          <p:nvPr/>
        </p:nvSpPr>
        <p:spPr>
          <a:xfrm>
            <a:off x="7132320" y="1307592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Q4 '27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5" name="Google Shape;1305;p93"/>
          <p:cNvSpPr/>
          <p:nvPr/>
        </p:nvSpPr>
        <p:spPr>
          <a:xfrm>
            <a:off x="7909560" y="1307592"/>
            <a:ext cx="777300" cy="384000"/>
          </a:xfrm>
          <a:prstGeom prst="rect">
            <a:avLst/>
          </a:prstGeom>
          <a:solidFill>
            <a:srgbClr val="8A1E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6" name="Google Shape;1306;p93"/>
          <p:cNvSpPr/>
          <p:nvPr/>
        </p:nvSpPr>
        <p:spPr>
          <a:xfrm>
            <a:off x="7909560" y="1307592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Q1 '28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7" name="Google Shape;1307;p93"/>
          <p:cNvSpPr/>
          <p:nvPr/>
        </p:nvSpPr>
        <p:spPr>
          <a:xfrm>
            <a:off x="457200" y="1691640"/>
            <a:ext cx="82296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8" name="Google Shape;1308;p93"/>
          <p:cNvSpPr/>
          <p:nvPr/>
        </p:nvSpPr>
        <p:spPr>
          <a:xfrm>
            <a:off x="566928" y="1792224"/>
            <a:ext cx="274200" cy="2742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09" name="Google Shape;1309;p93"/>
          <p:cNvSpPr/>
          <p:nvPr/>
        </p:nvSpPr>
        <p:spPr>
          <a:xfrm>
            <a:off x="566928" y="1792224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1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0" name="Google Shape;1310;p93"/>
          <p:cNvSpPr/>
          <p:nvPr/>
        </p:nvSpPr>
        <p:spPr>
          <a:xfrm>
            <a:off x="932688" y="1691640"/>
            <a:ext cx="30633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Planning &amp; Engineering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1" name="Google Shape;1311;p93"/>
          <p:cNvSpPr/>
          <p:nvPr/>
        </p:nvSpPr>
        <p:spPr>
          <a:xfrm>
            <a:off x="4069080" y="1810512"/>
            <a:ext cx="1463100" cy="237600"/>
          </a:xfrm>
          <a:prstGeom prst="roundRect">
            <a:avLst>
              <a:gd fmla="val 50000" name="adj"/>
            </a:avLst>
          </a:prstGeom>
          <a:solidFill>
            <a:srgbClr val="D99A2B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2" name="Google Shape;1312;p93"/>
          <p:cNvSpPr/>
          <p:nvPr/>
        </p:nvSpPr>
        <p:spPr>
          <a:xfrm>
            <a:off x="457200" y="2167128"/>
            <a:ext cx="8229600" cy="475500"/>
          </a:xfrm>
          <a:prstGeom prst="rect">
            <a:avLst/>
          </a:prstGeom>
          <a:solidFill>
            <a:srgbClr val="FAF6EF"/>
          </a:solidFill>
          <a:ln cap="flat" cmpd="sng" w="9525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3" name="Google Shape;1313;p93"/>
          <p:cNvSpPr/>
          <p:nvPr/>
        </p:nvSpPr>
        <p:spPr>
          <a:xfrm>
            <a:off x="566928" y="2267712"/>
            <a:ext cx="274200" cy="2742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4" name="Google Shape;1314;p93"/>
          <p:cNvSpPr/>
          <p:nvPr/>
        </p:nvSpPr>
        <p:spPr>
          <a:xfrm>
            <a:off x="566928" y="2267712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5" name="Google Shape;1315;p93"/>
          <p:cNvSpPr/>
          <p:nvPr/>
        </p:nvSpPr>
        <p:spPr>
          <a:xfrm>
            <a:off x="932688" y="2167128"/>
            <a:ext cx="30633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Construction Phase I &amp; Worker Recruitment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6" name="Google Shape;1316;p93"/>
          <p:cNvSpPr/>
          <p:nvPr/>
        </p:nvSpPr>
        <p:spPr>
          <a:xfrm>
            <a:off x="4846320" y="2286000"/>
            <a:ext cx="1463100" cy="237600"/>
          </a:xfrm>
          <a:prstGeom prst="roundRect">
            <a:avLst>
              <a:gd fmla="val 50000" name="adj"/>
            </a:avLst>
          </a:prstGeom>
          <a:solidFill>
            <a:srgbClr val="D99A2B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7" name="Google Shape;1317;p93"/>
          <p:cNvSpPr/>
          <p:nvPr/>
        </p:nvSpPr>
        <p:spPr>
          <a:xfrm>
            <a:off x="457200" y="2642616"/>
            <a:ext cx="82296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8" name="Google Shape;1318;p93"/>
          <p:cNvSpPr/>
          <p:nvPr/>
        </p:nvSpPr>
        <p:spPr>
          <a:xfrm>
            <a:off x="566928" y="2743200"/>
            <a:ext cx="274200" cy="2742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19" name="Google Shape;1319;p93"/>
          <p:cNvSpPr/>
          <p:nvPr/>
        </p:nvSpPr>
        <p:spPr>
          <a:xfrm>
            <a:off x="566928" y="2743200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0" name="Google Shape;1320;p93"/>
          <p:cNvSpPr/>
          <p:nvPr/>
        </p:nvSpPr>
        <p:spPr>
          <a:xfrm>
            <a:off x="932688" y="2642616"/>
            <a:ext cx="30633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Construction Phase II &amp; Factory Setup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1" name="Google Shape;1321;p93"/>
          <p:cNvSpPr/>
          <p:nvPr/>
        </p:nvSpPr>
        <p:spPr>
          <a:xfrm>
            <a:off x="5623560" y="2761488"/>
            <a:ext cx="1463100" cy="237600"/>
          </a:xfrm>
          <a:prstGeom prst="roundRect">
            <a:avLst>
              <a:gd fmla="val 50000" name="adj"/>
            </a:avLst>
          </a:prstGeom>
          <a:solidFill>
            <a:srgbClr val="D99A2B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2" name="Google Shape;1322;p93"/>
          <p:cNvSpPr/>
          <p:nvPr/>
        </p:nvSpPr>
        <p:spPr>
          <a:xfrm>
            <a:off x="457200" y="3118104"/>
            <a:ext cx="8229600" cy="475500"/>
          </a:xfrm>
          <a:prstGeom prst="rect">
            <a:avLst/>
          </a:prstGeom>
          <a:solidFill>
            <a:srgbClr val="FAF6EF"/>
          </a:solidFill>
          <a:ln cap="flat" cmpd="sng" w="9525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3" name="Google Shape;1323;p93"/>
          <p:cNvSpPr/>
          <p:nvPr/>
        </p:nvSpPr>
        <p:spPr>
          <a:xfrm>
            <a:off x="566928" y="3218688"/>
            <a:ext cx="274200" cy="2742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4" name="Google Shape;1324;p93"/>
          <p:cNvSpPr/>
          <p:nvPr/>
        </p:nvSpPr>
        <p:spPr>
          <a:xfrm>
            <a:off x="566928" y="3218688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5" name="Google Shape;1325;p93"/>
          <p:cNvSpPr/>
          <p:nvPr/>
        </p:nvSpPr>
        <p:spPr>
          <a:xfrm>
            <a:off x="932688" y="3118104"/>
            <a:ext cx="30633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Operational Readiness &amp; Certification Submission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6" name="Google Shape;1326;p93"/>
          <p:cNvSpPr/>
          <p:nvPr/>
        </p:nvSpPr>
        <p:spPr>
          <a:xfrm>
            <a:off x="6400800" y="3236976"/>
            <a:ext cx="1463100" cy="237600"/>
          </a:xfrm>
          <a:prstGeom prst="roundRect">
            <a:avLst>
              <a:gd fmla="val 50000" name="adj"/>
            </a:avLst>
          </a:prstGeom>
          <a:solidFill>
            <a:srgbClr val="D99A2B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7" name="Google Shape;1327;p93"/>
          <p:cNvSpPr/>
          <p:nvPr/>
        </p:nvSpPr>
        <p:spPr>
          <a:xfrm>
            <a:off x="457200" y="3593592"/>
            <a:ext cx="82296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8" name="Google Shape;1328;p93"/>
          <p:cNvSpPr/>
          <p:nvPr/>
        </p:nvSpPr>
        <p:spPr>
          <a:xfrm>
            <a:off x="566928" y="3694176"/>
            <a:ext cx="274200" cy="2742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29" name="Google Shape;1329;p93"/>
          <p:cNvSpPr/>
          <p:nvPr/>
        </p:nvSpPr>
        <p:spPr>
          <a:xfrm>
            <a:off x="566928" y="3694176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5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30" name="Google Shape;1330;p93"/>
          <p:cNvSpPr/>
          <p:nvPr/>
        </p:nvSpPr>
        <p:spPr>
          <a:xfrm>
            <a:off x="932688" y="3593592"/>
            <a:ext cx="30633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Certification &amp; Export Readiness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31" name="Google Shape;1331;p93"/>
          <p:cNvSpPr/>
          <p:nvPr/>
        </p:nvSpPr>
        <p:spPr>
          <a:xfrm>
            <a:off x="7178040" y="3712464"/>
            <a:ext cx="685800" cy="237600"/>
          </a:xfrm>
          <a:prstGeom prst="roundRect">
            <a:avLst>
              <a:gd fmla="val 50000" name="adj"/>
            </a:avLst>
          </a:prstGeom>
          <a:solidFill>
            <a:srgbClr val="D99A2B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32" name="Google Shape;1332;p93"/>
          <p:cNvSpPr/>
          <p:nvPr/>
        </p:nvSpPr>
        <p:spPr>
          <a:xfrm>
            <a:off x="457200" y="4069080"/>
            <a:ext cx="8229600" cy="475500"/>
          </a:xfrm>
          <a:prstGeom prst="rect">
            <a:avLst/>
          </a:prstGeom>
          <a:solidFill>
            <a:srgbClr val="FAF6EF"/>
          </a:solidFill>
          <a:ln cap="flat" cmpd="sng" w="9525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33" name="Google Shape;1333;p93"/>
          <p:cNvSpPr/>
          <p:nvPr/>
        </p:nvSpPr>
        <p:spPr>
          <a:xfrm>
            <a:off x="566928" y="4169664"/>
            <a:ext cx="274200" cy="2742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34" name="Google Shape;1334;p93"/>
          <p:cNvSpPr/>
          <p:nvPr/>
        </p:nvSpPr>
        <p:spPr>
          <a:xfrm>
            <a:off x="566928" y="4169664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6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35" name="Google Shape;1335;p93"/>
          <p:cNvSpPr/>
          <p:nvPr/>
        </p:nvSpPr>
        <p:spPr>
          <a:xfrm>
            <a:off x="932688" y="4069080"/>
            <a:ext cx="30633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Commercial Operation &amp; First Export</a:t>
            </a:r>
            <a:endParaRPr b="0" i="0" sz="9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36" name="Google Shape;1336;p93"/>
          <p:cNvSpPr/>
          <p:nvPr/>
        </p:nvSpPr>
        <p:spPr>
          <a:xfrm>
            <a:off x="7955280" y="4187952"/>
            <a:ext cx="685800" cy="237600"/>
          </a:xfrm>
          <a:prstGeom prst="roundRect">
            <a:avLst>
              <a:gd fmla="val 50000" name="adj"/>
            </a:avLst>
          </a:prstGeom>
          <a:solidFill>
            <a:srgbClr val="B3282D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37" name="Google Shape;1337;p93"/>
          <p:cNvSpPr/>
          <p:nvPr/>
        </p:nvSpPr>
        <p:spPr>
          <a:xfrm>
            <a:off x="457200" y="461772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050"/>
              <a:buFont typeface="Calibri"/>
              <a:buNone/>
            </a:pPr>
            <a:r>
              <a:rPr b="1" i="0" lang="en" sz="105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≈ 15 months from planning to first export.  </a:t>
            </a:r>
            <a:r>
              <a:rPr b="0" i="0" lang="en" sz="105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Each stage is elaborated on the following slides — objective, key activities, and deliverables.</a:t>
            </a:r>
            <a:endParaRPr b="0" i="0" sz="10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38" name="Google Shape;1338;p93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11</a:t>
            </a:r>
            <a:endParaRPr b="0" i="0" sz="8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339" name="Google Shape;1339;p93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340" name="Google Shape;1340;p93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41" name="Google Shape;1341;p93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342" name="Google Shape;1342;p93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94"/>
          <p:cNvSpPr/>
          <p:nvPr/>
        </p:nvSpPr>
        <p:spPr>
          <a:xfrm>
            <a:off x="457200" y="1277564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49" name="Google Shape;1349;p94"/>
          <p:cNvSpPr/>
          <p:nvPr/>
        </p:nvSpPr>
        <p:spPr>
          <a:xfrm>
            <a:off x="457200" y="1277564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Q4 '26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0" name="Google Shape;1350;p94"/>
          <p:cNvSpPr/>
          <p:nvPr/>
        </p:nvSpPr>
        <p:spPr>
          <a:xfrm>
            <a:off x="1828800" y="1277564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1" name="Google Shape;1351;p94"/>
          <p:cNvSpPr/>
          <p:nvPr/>
        </p:nvSpPr>
        <p:spPr>
          <a:xfrm>
            <a:off x="1828800" y="1277564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Q1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2" name="Google Shape;1352;p94"/>
          <p:cNvSpPr/>
          <p:nvPr/>
        </p:nvSpPr>
        <p:spPr>
          <a:xfrm>
            <a:off x="3200400" y="1277564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3" name="Google Shape;1353;p94"/>
          <p:cNvSpPr/>
          <p:nvPr/>
        </p:nvSpPr>
        <p:spPr>
          <a:xfrm>
            <a:off x="3200400" y="1277564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Q2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4" name="Google Shape;1354;p94"/>
          <p:cNvSpPr/>
          <p:nvPr/>
        </p:nvSpPr>
        <p:spPr>
          <a:xfrm>
            <a:off x="4572000" y="1277564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5" name="Google Shape;1355;p94"/>
          <p:cNvSpPr/>
          <p:nvPr/>
        </p:nvSpPr>
        <p:spPr>
          <a:xfrm>
            <a:off x="4572000" y="1277564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Q3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6" name="Google Shape;1356;p94"/>
          <p:cNvSpPr/>
          <p:nvPr/>
        </p:nvSpPr>
        <p:spPr>
          <a:xfrm>
            <a:off x="5943600" y="1277564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7" name="Google Shape;1357;p94"/>
          <p:cNvSpPr/>
          <p:nvPr/>
        </p:nvSpPr>
        <p:spPr>
          <a:xfrm>
            <a:off x="5943600" y="1277564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Q4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8" name="Google Shape;1358;p94"/>
          <p:cNvSpPr/>
          <p:nvPr/>
        </p:nvSpPr>
        <p:spPr>
          <a:xfrm>
            <a:off x="7315200" y="1277564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59" name="Google Shape;1359;p94"/>
          <p:cNvSpPr/>
          <p:nvPr/>
        </p:nvSpPr>
        <p:spPr>
          <a:xfrm>
            <a:off x="7315200" y="1277564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Q1 '28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60" name="Google Shape;1360;p94"/>
          <p:cNvSpPr/>
          <p:nvPr/>
        </p:nvSpPr>
        <p:spPr>
          <a:xfrm>
            <a:off x="457200" y="1719072"/>
            <a:ext cx="8229600" cy="603600"/>
          </a:xfrm>
          <a:prstGeom prst="roundRect">
            <a:avLst>
              <a:gd fmla="val 10606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61" name="Google Shape;1361;p94"/>
          <p:cNvSpPr/>
          <p:nvPr/>
        </p:nvSpPr>
        <p:spPr>
          <a:xfrm>
            <a:off x="685800" y="1719072"/>
            <a:ext cx="78180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Objective   </a:t>
            </a:r>
            <a:r>
              <a:rPr b="0" i="0" lang="en" sz="1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Prepare every technical, financial, and legal aspect before factory construction begins.</a:t>
            </a:r>
            <a:endParaRPr b="0" i="0" sz="11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62" name="Google Shape;1362;p94"/>
          <p:cNvSpPr/>
          <p:nvPr/>
        </p:nvSpPr>
        <p:spPr>
          <a:xfrm>
            <a:off x="457200" y="2487168"/>
            <a:ext cx="4389000" cy="2286000"/>
          </a:xfrm>
          <a:prstGeom prst="roundRect">
            <a:avLst>
              <a:gd fmla="val 3600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63" name="Google Shape;1363;p94"/>
          <p:cNvSpPr/>
          <p:nvPr/>
        </p:nvSpPr>
        <p:spPr>
          <a:xfrm>
            <a:off x="685800" y="2633472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Key Activities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64" name="Google Shape;1364;p94"/>
          <p:cNvSpPr/>
          <p:nvPr/>
        </p:nvSpPr>
        <p:spPr>
          <a:xfrm>
            <a:off x="5074920" y="2487168"/>
            <a:ext cx="3612000" cy="2286000"/>
          </a:xfrm>
          <a:prstGeom prst="roundRect">
            <a:avLst>
              <a:gd fmla="val 3600" name="adj"/>
            </a:avLst>
          </a:prstGeom>
          <a:solidFill>
            <a:srgbClr val="EBF3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65" name="Google Shape;1365;p94"/>
          <p:cNvSpPr/>
          <p:nvPr/>
        </p:nvSpPr>
        <p:spPr>
          <a:xfrm>
            <a:off x="5303520" y="2633472"/>
            <a:ext cx="32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Key Deliverables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66" name="Google Shape;1366;p94"/>
          <p:cNvSpPr/>
          <p:nvPr/>
        </p:nvSpPr>
        <p:spPr>
          <a:xfrm>
            <a:off x="5303520" y="2926080"/>
            <a:ext cx="32460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Feasibility Study completed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Final factory layout &amp; engineering drawings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Business plan &amp; CAPEX budget approved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Project schedule locked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Contractor selected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67" name="Google Shape;1367;p94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8" name="Google Shape;1368;p94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369" name="Google Shape;1369;p94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370" name="Google Shape;1370;p94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71" name="Google Shape;1371;p94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372" name="Google Shape;1372;p94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3" name="Google Shape;1373;p94"/>
          <p:cNvSpPr/>
          <p:nvPr/>
        </p:nvSpPr>
        <p:spPr>
          <a:xfrm>
            <a:off x="457200" y="416075"/>
            <a:ext cx="21591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PROJECT STAGE 1 OF 6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74" name="Google Shape;1374;p94"/>
          <p:cNvSpPr/>
          <p:nvPr/>
        </p:nvSpPr>
        <p:spPr>
          <a:xfrm>
            <a:off x="457200" y="635525"/>
            <a:ext cx="38349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Planning &amp; Engineering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375" name="Google Shape;1375;p94" title="Vector (3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16257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376" name="Google Shape;1376;p94"/>
          <p:cNvSpPr/>
          <p:nvPr/>
        </p:nvSpPr>
        <p:spPr>
          <a:xfrm>
            <a:off x="685800" y="2926080"/>
            <a:ext cx="39777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Site feasibility study (candidates: Bangkalan · Surabaya · Mojokerto)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Factory layout &amp; engineering design to HACCP standards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Business plan &amp; CAPEX budget approval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Contractor selection &amp; machine procurement planning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Initial permits (building &amp; environmental)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377" name="Google Shape;1377;p94" title="Vector (3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55521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95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384" name="Google Shape;1384;p95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385" name="Google Shape;1385;p95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86" name="Google Shape;1386;p95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387" name="Google Shape;1387;p95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8" name="Google Shape;1388;p95"/>
          <p:cNvSpPr/>
          <p:nvPr/>
        </p:nvSpPr>
        <p:spPr>
          <a:xfrm>
            <a:off x="457200" y="451358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PROJECT STAGE 2 OF 6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89" name="Google Shape;1389;p95"/>
          <p:cNvSpPr/>
          <p:nvPr/>
        </p:nvSpPr>
        <p:spPr>
          <a:xfrm>
            <a:off x="457200" y="670814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Construction Phase I &amp; Worker Recruitment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0" name="Google Shape;1390;p95"/>
          <p:cNvSpPr/>
          <p:nvPr/>
        </p:nvSpPr>
        <p:spPr>
          <a:xfrm>
            <a:off x="457200" y="1259925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1" name="Google Shape;1391;p95"/>
          <p:cNvSpPr/>
          <p:nvPr/>
        </p:nvSpPr>
        <p:spPr>
          <a:xfrm>
            <a:off x="457200" y="1259925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Q4 '26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2" name="Google Shape;1392;p95"/>
          <p:cNvSpPr/>
          <p:nvPr/>
        </p:nvSpPr>
        <p:spPr>
          <a:xfrm>
            <a:off x="1828800" y="1259925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3" name="Google Shape;1393;p95"/>
          <p:cNvSpPr/>
          <p:nvPr/>
        </p:nvSpPr>
        <p:spPr>
          <a:xfrm>
            <a:off x="1828800" y="1259925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Q1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4" name="Google Shape;1394;p95"/>
          <p:cNvSpPr/>
          <p:nvPr/>
        </p:nvSpPr>
        <p:spPr>
          <a:xfrm>
            <a:off x="3200400" y="1259925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5" name="Google Shape;1395;p95"/>
          <p:cNvSpPr/>
          <p:nvPr/>
        </p:nvSpPr>
        <p:spPr>
          <a:xfrm>
            <a:off x="3200400" y="1259925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Q2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6" name="Google Shape;1396;p95"/>
          <p:cNvSpPr/>
          <p:nvPr/>
        </p:nvSpPr>
        <p:spPr>
          <a:xfrm>
            <a:off x="4572000" y="1259925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7" name="Google Shape;1397;p95"/>
          <p:cNvSpPr/>
          <p:nvPr/>
        </p:nvSpPr>
        <p:spPr>
          <a:xfrm>
            <a:off x="4572000" y="1259925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Q3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8" name="Google Shape;1398;p95"/>
          <p:cNvSpPr/>
          <p:nvPr/>
        </p:nvSpPr>
        <p:spPr>
          <a:xfrm>
            <a:off x="5943600" y="1259925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99" name="Google Shape;1399;p95"/>
          <p:cNvSpPr/>
          <p:nvPr/>
        </p:nvSpPr>
        <p:spPr>
          <a:xfrm>
            <a:off x="5943600" y="1259925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Q4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0" name="Google Shape;1400;p95"/>
          <p:cNvSpPr/>
          <p:nvPr/>
        </p:nvSpPr>
        <p:spPr>
          <a:xfrm>
            <a:off x="7315200" y="1259925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1" name="Google Shape;1401;p95"/>
          <p:cNvSpPr/>
          <p:nvPr/>
        </p:nvSpPr>
        <p:spPr>
          <a:xfrm>
            <a:off x="7315200" y="1259925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Q1 '28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2" name="Google Shape;1402;p95"/>
          <p:cNvSpPr/>
          <p:nvPr/>
        </p:nvSpPr>
        <p:spPr>
          <a:xfrm>
            <a:off x="457200" y="1719072"/>
            <a:ext cx="8229600" cy="603600"/>
          </a:xfrm>
          <a:prstGeom prst="roundRect">
            <a:avLst>
              <a:gd fmla="val 10606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3" name="Google Shape;1403;p95"/>
          <p:cNvSpPr/>
          <p:nvPr/>
        </p:nvSpPr>
        <p:spPr>
          <a:xfrm>
            <a:off x="685800" y="1719072"/>
            <a:ext cx="78180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Objective   </a:t>
            </a:r>
            <a:r>
              <a:rPr b="0" i="0" lang="en" sz="1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Begin physical construction to the engineering design while recruiting &amp; training the first wave of workers.</a:t>
            </a:r>
            <a:endParaRPr b="0" i="0" sz="11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4" name="Google Shape;1404;p95"/>
          <p:cNvSpPr/>
          <p:nvPr/>
        </p:nvSpPr>
        <p:spPr>
          <a:xfrm>
            <a:off x="457200" y="2487168"/>
            <a:ext cx="4389000" cy="2286000"/>
          </a:xfrm>
          <a:prstGeom prst="roundRect">
            <a:avLst>
              <a:gd fmla="val 3600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5" name="Google Shape;1405;p95"/>
          <p:cNvSpPr/>
          <p:nvPr/>
        </p:nvSpPr>
        <p:spPr>
          <a:xfrm>
            <a:off x="685800" y="2633472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Key Activities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6" name="Google Shape;1406;p95"/>
          <p:cNvSpPr/>
          <p:nvPr/>
        </p:nvSpPr>
        <p:spPr>
          <a:xfrm>
            <a:off x="685800" y="2926080"/>
            <a:ext cx="39777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Site preparation, foundations &amp; main building structure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Basic utilities: electricity, RO water, waste drainage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First-wave recruitment of feather-removal workers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Workforce training program — leveraging Markaswalet's 33 training batches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Finalise production-machine procurement contracts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7" name="Google Shape;1407;p95"/>
          <p:cNvSpPr/>
          <p:nvPr/>
        </p:nvSpPr>
        <p:spPr>
          <a:xfrm>
            <a:off x="5074920" y="2487168"/>
            <a:ext cx="3612000" cy="2286000"/>
          </a:xfrm>
          <a:prstGeom prst="roundRect">
            <a:avLst>
              <a:gd fmla="val 3600" name="adj"/>
            </a:avLst>
          </a:prstGeom>
          <a:solidFill>
            <a:srgbClr val="EBF3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8" name="Google Shape;1408;p95"/>
          <p:cNvSpPr/>
          <p:nvPr/>
        </p:nvSpPr>
        <p:spPr>
          <a:xfrm>
            <a:off x="5303520" y="2633472"/>
            <a:ext cx="32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Key Deliverables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09" name="Google Shape;1409;p95"/>
          <p:cNvSpPr/>
          <p:nvPr/>
        </p:nvSpPr>
        <p:spPr>
          <a:xfrm>
            <a:off x="5303520" y="2926080"/>
            <a:ext cx="32460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Main building structure erected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Basic utilities installed &amp; tested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First batch of workers trained (ready to onboard)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Recruitment SOP &amp; training curriculum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Production-machine POs issued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10" name="Google Shape;1410;p95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1" name="Google Shape;1411;p95" title="Vector (3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16257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2" name="Google Shape;1412;p95" title="Vector (3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55521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6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 ke 5 itu logo ntu nya dihapus, disamakan sama kumpulan logo yang di slide sebelumnya, coba beautify dan backgroundnya dominan putih ya" id="1417" name="Google Shape;1417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5708" y="0"/>
            <a:ext cx="92154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96"/>
          <p:cNvSpPr/>
          <p:nvPr/>
        </p:nvSpPr>
        <p:spPr>
          <a:xfrm rot="10800000">
            <a:off x="-149725" y="165425"/>
            <a:ext cx="3418800" cy="516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419" name="Google Shape;1419;p96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420" name="Google Shape;1420;p96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21" name="Google Shape;1421;p96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422" name="Google Shape;1422;p96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97"/>
          <p:cNvSpPr/>
          <p:nvPr/>
        </p:nvSpPr>
        <p:spPr>
          <a:xfrm rot="-175483">
            <a:off x="874076" y="989176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97"/>
          <p:cNvSpPr txBox="1"/>
          <p:nvPr/>
        </p:nvSpPr>
        <p:spPr>
          <a:xfrm>
            <a:off x="788185" y="1024142"/>
            <a:ext cx="52554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i="0" lang="en" sz="2305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Factory Overview - Location</a:t>
            </a:r>
            <a:endParaRPr b="1" i="0" sz="2305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29" name="Google Shape;1429;p97"/>
          <p:cNvSpPr txBox="1"/>
          <p:nvPr/>
        </p:nvSpPr>
        <p:spPr>
          <a:xfrm>
            <a:off x="812247" y="759975"/>
            <a:ext cx="2866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Project Stage: Planning &amp; Engineering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30" name="Google Shape;1430;p97"/>
          <p:cNvSpPr/>
          <p:nvPr/>
        </p:nvSpPr>
        <p:spPr>
          <a:xfrm>
            <a:off x="760700" y="1603950"/>
            <a:ext cx="2363100" cy="3032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1" name="Google Shape;1431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4675" y="1731913"/>
            <a:ext cx="2007300" cy="2182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432" name="Google Shape;1432;p97"/>
          <p:cNvSpPr txBox="1"/>
          <p:nvPr/>
        </p:nvSpPr>
        <p:spPr>
          <a:xfrm>
            <a:off x="944675" y="3976318"/>
            <a:ext cx="2007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Bangkalan</a:t>
            </a:r>
            <a:endParaRPr b="1" i="0" sz="2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33" name="Google Shape;1433;p97"/>
          <p:cNvSpPr/>
          <p:nvPr/>
        </p:nvSpPr>
        <p:spPr>
          <a:xfrm>
            <a:off x="3458800" y="1603950"/>
            <a:ext cx="2363100" cy="3032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" name="Google Shape;1434;p97"/>
          <p:cNvSpPr txBox="1"/>
          <p:nvPr/>
        </p:nvSpPr>
        <p:spPr>
          <a:xfrm>
            <a:off x="3642775" y="3976318"/>
            <a:ext cx="2007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Surabaya</a:t>
            </a:r>
            <a:endParaRPr b="1" i="0" sz="2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35" name="Google Shape;1435;p97"/>
          <p:cNvSpPr/>
          <p:nvPr/>
        </p:nvSpPr>
        <p:spPr>
          <a:xfrm>
            <a:off x="6020200" y="1603950"/>
            <a:ext cx="2363100" cy="3032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6" name="Google Shape;1436;p97"/>
          <p:cNvSpPr txBox="1"/>
          <p:nvPr/>
        </p:nvSpPr>
        <p:spPr>
          <a:xfrm>
            <a:off x="6204175" y="3976318"/>
            <a:ext cx="2007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Mojokerto</a:t>
            </a:r>
            <a:endParaRPr b="1" i="0" sz="2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437" name="Google Shape;1437;p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36700" y="1731925"/>
            <a:ext cx="2007300" cy="2218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1438" name="Google Shape;1438;p9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98100" y="1731925"/>
            <a:ext cx="2007300" cy="2218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pSp>
        <p:nvGrpSpPr>
          <p:cNvPr id="1439" name="Google Shape;1439;p97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440" name="Google Shape;1440;p97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41" name="Google Shape;1441;p97"/>
            <p:cNvPicPr preferRelativeResize="0"/>
            <p:nvPr/>
          </p:nvPicPr>
          <p:blipFill rotWithShape="1">
            <a:blip r:embed="rId6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442" name="Google Shape;1442;p97"/>
            <p:cNvPicPr preferRelativeResize="0"/>
            <p:nvPr/>
          </p:nvPicPr>
          <p:blipFill rotWithShape="1">
            <a:blip r:embed="rId7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 please" id="407" name="Google Shape;407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75" y="19936"/>
            <a:ext cx="9143545" cy="5103381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62"/>
          <p:cNvSpPr/>
          <p:nvPr/>
        </p:nvSpPr>
        <p:spPr>
          <a:xfrm>
            <a:off x="122425" y="121240"/>
            <a:ext cx="2967900" cy="515700"/>
          </a:xfrm>
          <a:prstGeom prst="roundRect">
            <a:avLst>
              <a:gd fmla="val 50000" name="adj"/>
            </a:avLst>
          </a:prstGeom>
          <a:solidFill>
            <a:srgbClr val="FBEA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9" name="Google Shape;409;p62"/>
          <p:cNvGrpSpPr/>
          <p:nvPr/>
        </p:nvGrpSpPr>
        <p:grpSpPr>
          <a:xfrm>
            <a:off x="3630700" y="229825"/>
            <a:ext cx="1625400" cy="423300"/>
            <a:chOff x="171447" y="180818"/>
            <a:chExt cx="1625400" cy="423300"/>
          </a:xfrm>
        </p:grpSpPr>
        <p:sp>
          <p:nvSpPr>
            <p:cNvPr id="410" name="Google Shape;410;p62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11" name="Google Shape;411;p62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412" name="Google Shape;412;p62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98"/>
          <p:cNvSpPr/>
          <p:nvPr/>
        </p:nvSpPr>
        <p:spPr>
          <a:xfrm>
            <a:off x="457200" y="455377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PROJECT STAGE 1 · FACTORY OVERVIEW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8" name="Google Shape;1448;p98"/>
          <p:cNvSpPr/>
          <p:nvPr/>
        </p:nvSpPr>
        <p:spPr>
          <a:xfrm>
            <a:off x="457200" y="674833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Facility Requirements from the Financial Plan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9" name="Google Shape;1449;p98"/>
          <p:cNvSpPr/>
          <p:nvPr/>
        </p:nvSpPr>
        <p:spPr>
          <a:xfrm>
            <a:off x="457200" y="1461217"/>
            <a:ext cx="4069200" cy="2926200"/>
          </a:xfrm>
          <a:prstGeom prst="roundRect">
            <a:avLst>
              <a:gd fmla="val 2813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98"/>
          <p:cNvSpPr/>
          <p:nvPr/>
        </p:nvSpPr>
        <p:spPr>
          <a:xfrm>
            <a:off x="658368" y="1625809"/>
            <a:ext cx="2651700" cy="292500"/>
          </a:xfrm>
          <a:prstGeom prst="roundRect">
            <a:avLst>
              <a:gd fmla="val 50000" name="adj"/>
            </a:avLst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98"/>
          <p:cNvSpPr/>
          <p:nvPr/>
        </p:nvSpPr>
        <p:spPr>
          <a:xfrm>
            <a:off x="658368" y="1625809"/>
            <a:ext cx="2651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SCHEME B · Export Ready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98"/>
          <p:cNvSpPr/>
          <p:nvPr/>
        </p:nvSpPr>
        <p:spPr>
          <a:xfrm>
            <a:off x="676656" y="2046433"/>
            <a:ext cx="17832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CapEx budget (Plant &amp; Equipment)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3" name="Google Shape;1453;p98"/>
          <p:cNvSpPr/>
          <p:nvPr/>
        </p:nvSpPr>
        <p:spPr>
          <a:xfrm>
            <a:off x="2514600" y="2046433"/>
            <a:ext cx="1828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SGD 446k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98"/>
          <p:cNvSpPr/>
          <p:nvPr/>
        </p:nvSpPr>
        <p:spPr>
          <a:xfrm>
            <a:off x="676656" y="2613361"/>
            <a:ext cx="17832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Raw washing capacity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98"/>
          <p:cNvSpPr/>
          <p:nvPr/>
        </p:nvSpPr>
        <p:spPr>
          <a:xfrm>
            <a:off x="2514600" y="2613361"/>
            <a:ext cx="1828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2,115 kg (2026) → 11,670 kg (2033)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98"/>
          <p:cNvSpPr/>
          <p:nvPr/>
        </p:nvSpPr>
        <p:spPr>
          <a:xfrm>
            <a:off x="676656" y="3180289"/>
            <a:ext cx="17832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Washing workers needed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7" name="Google Shape;1457;p98"/>
          <p:cNvSpPr/>
          <p:nvPr/>
        </p:nvSpPr>
        <p:spPr>
          <a:xfrm>
            <a:off x="2514600" y="3180289"/>
            <a:ext cx="1828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±70 (2026) → ±390 (full capacity)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8" name="Google Shape;1458;p98"/>
          <p:cNvSpPr/>
          <p:nvPr/>
        </p:nvSpPr>
        <p:spPr>
          <a:xfrm>
            <a:off x="676656" y="3747217"/>
            <a:ext cx="17832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Building strategy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98"/>
          <p:cNvSpPr/>
          <p:nvPr/>
        </p:nvSpPr>
        <p:spPr>
          <a:xfrm>
            <a:off x="2514600" y="3747217"/>
            <a:ext cx="1828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0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Renovate / build lean on low-cost land — CapEx focused on machines &amp; the clean room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98"/>
          <p:cNvSpPr/>
          <p:nvPr/>
        </p:nvSpPr>
        <p:spPr>
          <a:xfrm>
            <a:off x="4709160" y="1461217"/>
            <a:ext cx="4069200" cy="2926200"/>
          </a:xfrm>
          <a:prstGeom prst="roundRect">
            <a:avLst>
              <a:gd fmla="val 2813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98"/>
          <p:cNvSpPr/>
          <p:nvPr/>
        </p:nvSpPr>
        <p:spPr>
          <a:xfrm>
            <a:off x="4910328" y="1625809"/>
            <a:ext cx="2651700" cy="292500"/>
          </a:xfrm>
          <a:prstGeom prst="roundRect">
            <a:avLst>
              <a:gd fmla="val 50000" name="adj"/>
            </a:avLst>
          </a:prstGeom>
          <a:solidFill>
            <a:srgbClr val="8A1E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98"/>
          <p:cNvSpPr/>
          <p:nvPr/>
        </p:nvSpPr>
        <p:spPr>
          <a:xfrm>
            <a:off x="4910328" y="1625809"/>
            <a:ext cx="2651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SCHEME C · EXPANSIVE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p98"/>
          <p:cNvSpPr/>
          <p:nvPr/>
        </p:nvSpPr>
        <p:spPr>
          <a:xfrm>
            <a:off x="4928616" y="2046433"/>
            <a:ext cx="17832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CapEx budget (Plant &amp; Equipment)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98"/>
          <p:cNvSpPr/>
          <p:nvPr/>
        </p:nvSpPr>
        <p:spPr>
          <a:xfrm>
            <a:off x="6766560" y="2046433"/>
            <a:ext cx="1828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8A1E22"/>
                </a:solidFill>
                <a:latin typeface="Calibri"/>
                <a:ea typeface="Calibri"/>
                <a:cs typeface="Calibri"/>
                <a:sym typeface="Calibri"/>
              </a:rPr>
              <a:t>SGD 1.25m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98"/>
          <p:cNvSpPr/>
          <p:nvPr/>
        </p:nvSpPr>
        <p:spPr>
          <a:xfrm>
            <a:off x="4928616" y="2613361"/>
            <a:ext cx="17832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Raw washing capacity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98"/>
          <p:cNvSpPr/>
          <p:nvPr/>
        </p:nvSpPr>
        <p:spPr>
          <a:xfrm>
            <a:off x="6766560" y="2613361"/>
            <a:ext cx="1828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6,345 kg (2026) → 35,010 kg (2033)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98"/>
          <p:cNvSpPr/>
          <p:nvPr/>
        </p:nvSpPr>
        <p:spPr>
          <a:xfrm>
            <a:off x="4928616" y="3180289"/>
            <a:ext cx="17832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Washing workers needed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98"/>
          <p:cNvSpPr/>
          <p:nvPr/>
        </p:nvSpPr>
        <p:spPr>
          <a:xfrm>
            <a:off x="6766560" y="3180289"/>
            <a:ext cx="1828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±210 (2026) → ±1,170 (full capacity)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98"/>
          <p:cNvSpPr/>
          <p:nvPr/>
        </p:nvSpPr>
        <p:spPr>
          <a:xfrm>
            <a:off x="4928616" y="3747217"/>
            <a:ext cx="17832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Building strategy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98"/>
          <p:cNvSpPr/>
          <p:nvPr/>
        </p:nvSpPr>
        <p:spPr>
          <a:xfrm>
            <a:off x="6766560" y="3747217"/>
            <a:ext cx="18288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0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Multi-line GACC facility — needs large land &amp; a big labour pool from day one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98"/>
          <p:cNvSpPr/>
          <p:nvPr/>
        </p:nvSpPr>
        <p:spPr>
          <a:xfrm>
            <a:off x="457200" y="4533601"/>
            <a:ext cx="8229600" cy="475500"/>
          </a:xfrm>
          <a:prstGeom prst="roundRect">
            <a:avLst>
              <a:gd fmla="val 13462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98"/>
          <p:cNvSpPr/>
          <p:nvPr/>
        </p:nvSpPr>
        <p:spPr>
          <a:xfrm>
            <a:off x="658368" y="4533601"/>
            <a:ext cx="78639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8A1E22"/>
                </a:solidFill>
                <a:latin typeface="Calibri"/>
                <a:ea typeface="Calibri"/>
                <a:cs typeface="Calibri"/>
                <a:sym typeface="Calibri"/>
              </a:rPr>
              <a:t>Worker-count basis: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1 worker ≈ 100 grams/day × 300 working days/year (main-deck assumption) → raw capacity ÷ 30 kg. Nest washing is labour-intensive — the site must offer a large labour pool.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73" name="Google Shape;1473;p98"/>
          <p:cNvGrpSpPr/>
          <p:nvPr/>
        </p:nvGrpSpPr>
        <p:grpSpPr>
          <a:xfrm>
            <a:off x="3759300" y="106900"/>
            <a:ext cx="1625400" cy="423300"/>
            <a:chOff x="171447" y="180818"/>
            <a:chExt cx="1625400" cy="423300"/>
          </a:xfrm>
        </p:grpSpPr>
        <p:sp>
          <p:nvSpPr>
            <p:cNvPr id="1474" name="Google Shape;1474;p98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75" name="Google Shape;1475;p98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476" name="Google Shape;1476;p98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0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99"/>
          <p:cNvSpPr/>
          <p:nvPr/>
        </p:nvSpPr>
        <p:spPr>
          <a:xfrm>
            <a:off x="457200" y="513570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PROJECT STAGE 1 · FACTORY OVERVIEW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2" name="Google Shape;1482;p99"/>
          <p:cNvSpPr/>
          <p:nvPr/>
        </p:nvSpPr>
        <p:spPr>
          <a:xfrm>
            <a:off x="457200" y="733026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Location — Bangkalan · Surabaya · Mojokerto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83" name="Google Shape;1483;p99"/>
          <p:cNvGraphicFramePr/>
          <p:nvPr/>
        </p:nvGraphicFramePr>
        <p:xfrm>
          <a:off x="457200" y="14828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{2A6D94DB-E23B-46D6-8704-2A92D80A4F79}</a:tableStyleId>
              </a:tblPr>
              <a:tblGrid>
                <a:gridCol w="2148850"/>
                <a:gridCol w="2194550"/>
                <a:gridCol w="1920250"/>
                <a:gridCol w="1965950"/>
              </a:tblGrid>
              <a:tr h="329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Criteria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0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Bangkalan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3282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Surabaya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01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50"/>
                        <a:buFont typeface="Calibri"/>
                        <a:buNone/>
                      </a:pPr>
                      <a:r>
                        <a:rPr b="1" lang="en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Mojokerto</a:t>
                      </a:r>
                      <a:endParaRPr sz="10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01C"/>
                    </a:solidFill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b="1"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Land &amp; construction cost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A1E22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8A1E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Low — ample land, most CapEx-efficient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D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— absorbs the largest CapEx share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Medium — growing industrial zone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</a:tr>
              <a:tr h="512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b="1"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Labour-intensive workforce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b="1"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(±390 to ±1,170 workers)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A1E22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8A1E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Large pool, competitive wages — via Suramadu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D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Large pool, but the highest minimum wage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Trained industrial pool, mid-level wages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b="1"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Export access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b="1"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(Tanjung Perak / Juanda)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A1E22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8A1E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±45 min via the Suramadu Bridge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D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Closest — in the port city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±1–1.5 h via toll road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</a:tr>
              <a:tr h="512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b="1"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Raw-material access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b="1"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(farmers in Kalimantan/Sulawesi/Sumatra)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A1E22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8A1E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Near — inbound via Surabaya port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D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Closest to the logistics entry point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Needs a feeder from Surabaya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75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b="1"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Scheme fit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A1E22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8A1E2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&amp; B — lowest opex, fits large-scale labour-intensive work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ED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Export hub / QC / office — not mass production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E"/>
                        </a:buClr>
                        <a:buSzPts val="850"/>
                        <a:buFont typeface="Calibri"/>
                        <a:buNone/>
                      </a:pPr>
                      <a:r>
                        <a:rPr lang="en" sz="850" u="none" cap="none" strike="noStrike">
                          <a:solidFill>
                            <a:srgbClr val="2B2B2E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Strong alternative for both A &amp; B</a:t>
                      </a:r>
                      <a:endParaRPr sz="8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45725" marL="45725" anchor="ctr">
                    <a:lnL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4DE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F6EF"/>
                    </a:solidFill>
                  </a:tcPr>
                </a:tc>
              </a:tr>
            </a:tbl>
          </a:graphicData>
        </a:graphic>
      </p:graphicFrame>
      <p:sp>
        <p:nvSpPr>
          <p:cNvPr id="1484" name="Google Shape;1484;p99"/>
          <p:cNvSpPr/>
          <p:nvPr/>
        </p:nvSpPr>
        <p:spPr>
          <a:xfrm>
            <a:off x="457200" y="4376720"/>
            <a:ext cx="8229600" cy="457200"/>
          </a:xfrm>
          <a:prstGeom prst="roundRect">
            <a:avLst>
              <a:gd fmla="val 14000" name="adj"/>
            </a:avLst>
          </a:prstGeom>
          <a:solidFill>
            <a:srgbClr val="EBF3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99"/>
          <p:cNvSpPr/>
          <p:nvPr/>
        </p:nvSpPr>
        <p:spPr>
          <a:xfrm>
            <a:off x="658368" y="4376720"/>
            <a:ext cx="7863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Early indication:  </a:t>
            </a:r>
            <a:r>
              <a:rPr b="0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Bangkalan leads for labour-intensive production on a limited CapEx; Surabaya is optimal as the export hub. The final decision is made through the Stage 1 Feasibility Study (Q4 2026).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86" name="Google Shape;1486;p99"/>
          <p:cNvGrpSpPr/>
          <p:nvPr/>
        </p:nvGrpSpPr>
        <p:grpSpPr>
          <a:xfrm>
            <a:off x="3759300" y="106900"/>
            <a:ext cx="1625400" cy="423300"/>
            <a:chOff x="171447" y="180818"/>
            <a:chExt cx="1625400" cy="423300"/>
          </a:xfrm>
        </p:grpSpPr>
        <p:sp>
          <p:nvSpPr>
            <p:cNvPr id="1487" name="Google Shape;1487;p99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88" name="Google Shape;1488;p99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489" name="Google Shape;1489;p99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100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96" name="Google Shape;1496;p100"/>
          <p:cNvSpPr/>
          <p:nvPr/>
        </p:nvSpPr>
        <p:spPr>
          <a:xfrm>
            <a:off x="457200" y="468997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PROJECT STAGE 3 OF 6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97" name="Google Shape;1497;p100"/>
          <p:cNvSpPr/>
          <p:nvPr/>
        </p:nvSpPr>
        <p:spPr>
          <a:xfrm>
            <a:off x="457200" y="688453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Construction Phase II &amp; Factory Setup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98" name="Google Shape;1498;p100"/>
          <p:cNvSpPr/>
          <p:nvPr/>
        </p:nvSpPr>
        <p:spPr>
          <a:xfrm>
            <a:off x="457200" y="1312841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99" name="Google Shape;1499;p100"/>
          <p:cNvSpPr/>
          <p:nvPr/>
        </p:nvSpPr>
        <p:spPr>
          <a:xfrm>
            <a:off x="457200" y="1312841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Q4 '26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0" name="Google Shape;1500;p100"/>
          <p:cNvSpPr/>
          <p:nvPr/>
        </p:nvSpPr>
        <p:spPr>
          <a:xfrm>
            <a:off x="1828800" y="1312841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1" name="Google Shape;1501;p100"/>
          <p:cNvSpPr/>
          <p:nvPr/>
        </p:nvSpPr>
        <p:spPr>
          <a:xfrm>
            <a:off x="1828800" y="1312841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Q1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2" name="Google Shape;1502;p100"/>
          <p:cNvSpPr/>
          <p:nvPr/>
        </p:nvSpPr>
        <p:spPr>
          <a:xfrm>
            <a:off x="3200400" y="1312841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3" name="Google Shape;1503;p100"/>
          <p:cNvSpPr/>
          <p:nvPr/>
        </p:nvSpPr>
        <p:spPr>
          <a:xfrm>
            <a:off x="3200400" y="1312841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Q2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4" name="Google Shape;1504;p100"/>
          <p:cNvSpPr/>
          <p:nvPr/>
        </p:nvSpPr>
        <p:spPr>
          <a:xfrm>
            <a:off x="4572000" y="1312841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5" name="Google Shape;1505;p100"/>
          <p:cNvSpPr/>
          <p:nvPr/>
        </p:nvSpPr>
        <p:spPr>
          <a:xfrm>
            <a:off x="4572000" y="1312841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Q3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6" name="Google Shape;1506;p100"/>
          <p:cNvSpPr/>
          <p:nvPr/>
        </p:nvSpPr>
        <p:spPr>
          <a:xfrm>
            <a:off x="5943600" y="1312841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7" name="Google Shape;1507;p100"/>
          <p:cNvSpPr/>
          <p:nvPr/>
        </p:nvSpPr>
        <p:spPr>
          <a:xfrm>
            <a:off x="5943600" y="1312841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Q4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8" name="Google Shape;1508;p100"/>
          <p:cNvSpPr/>
          <p:nvPr/>
        </p:nvSpPr>
        <p:spPr>
          <a:xfrm>
            <a:off x="7315200" y="1312841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09" name="Google Shape;1509;p100"/>
          <p:cNvSpPr/>
          <p:nvPr/>
        </p:nvSpPr>
        <p:spPr>
          <a:xfrm>
            <a:off x="7315200" y="1312841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Q1 '28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10" name="Google Shape;1510;p100"/>
          <p:cNvSpPr/>
          <p:nvPr/>
        </p:nvSpPr>
        <p:spPr>
          <a:xfrm>
            <a:off x="457200" y="1719072"/>
            <a:ext cx="8229600" cy="603600"/>
          </a:xfrm>
          <a:prstGeom prst="roundRect">
            <a:avLst>
              <a:gd fmla="val 10606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11" name="Google Shape;1511;p100"/>
          <p:cNvSpPr/>
          <p:nvPr/>
        </p:nvSpPr>
        <p:spPr>
          <a:xfrm>
            <a:off x="685800" y="1719072"/>
            <a:ext cx="78180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Objective   </a:t>
            </a:r>
            <a:r>
              <a:rPr b="0" i="0" lang="en" sz="1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Complete construction, install machines, and lay out production to export food-hygiene standards.</a:t>
            </a:r>
            <a:endParaRPr b="0" i="0" sz="11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12" name="Google Shape;1512;p100"/>
          <p:cNvSpPr/>
          <p:nvPr/>
        </p:nvSpPr>
        <p:spPr>
          <a:xfrm>
            <a:off x="457200" y="2487168"/>
            <a:ext cx="4389000" cy="2286000"/>
          </a:xfrm>
          <a:prstGeom prst="roundRect">
            <a:avLst>
              <a:gd fmla="val 3600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13" name="Google Shape;1513;p100"/>
          <p:cNvSpPr/>
          <p:nvPr/>
        </p:nvSpPr>
        <p:spPr>
          <a:xfrm>
            <a:off x="685800" y="2633472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Key Activities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14" name="Google Shape;1514;p100"/>
          <p:cNvSpPr/>
          <p:nvPr/>
        </p:nvSpPr>
        <p:spPr>
          <a:xfrm>
            <a:off x="685800" y="2926080"/>
            <a:ext cx="39777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Food-grade interior finishing &amp; production clean room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Install washing, drying &amp; sterilisation machines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Lay out the 16-stage flow (soaking → final packaging)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Install NestPro ERP + barcode traceability system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Commissioning &amp; functional tests of every line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15" name="Google Shape;1515;p100"/>
          <p:cNvSpPr/>
          <p:nvPr/>
        </p:nvSpPr>
        <p:spPr>
          <a:xfrm>
            <a:off x="5074920" y="2487168"/>
            <a:ext cx="3612000" cy="2286000"/>
          </a:xfrm>
          <a:prstGeom prst="roundRect">
            <a:avLst>
              <a:gd fmla="val 3600" name="adj"/>
            </a:avLst>
          </a:prstGeom>
          <a:solidFill>
            <a:srgbClr val="EBF3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16" name="Google Shape;1516;p100"/>
          <p:cNvSpPr/>
          <p:nvPr/>
        </p:nvSpPr>
        <p:spPr>
          <a:xfrm>
            <a:off x="5303520" y="2633472"/>
            <a:ext cx="32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Key Deliverables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17" name="Google Shape;1517;p100"/>
          <p:cNvSpPr/>
          <p:nvPr/>
        </p:nvSpPr>
        <p:spPr>
          <a:xfrm>
            <a:off x="5303520" y="2926080"/>
            <a:ext cx="32460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Factory construction 100% complete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Machines installed &amp; commissioned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HACCP-compliant production layout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NestPro ERP live on the production floor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Barcode traceability active end-to-end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18" name="Google Shape;1518;p100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9" name="Google Shape;1519;p100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16257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0" name="Google Shape;1520;p100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5521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1" name="Google Shape;1521;p100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522" name="Google Shape;1522;p100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23" name="Google Shape;1523;p100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524" name="Google Shape;1524;p100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101"/>
          <p:cNvSpPr/>
          <p:nvPr/>
        </p:nvSpPr>
        <p:spPr>
          <a:xfrm>
            <a:off x="457200" y="559561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PROJECT STAGE 1 · FACTORY OVERVIEW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101"/>
          <p:cNvSpPr/>
          <p:nvPr/>
        </p:nvSpPr>
        <p:spPr>
          <a:xfrm>
            <a:off x="457200" y="680286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Ideal Factory Land Specifications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1" name="Google Shape;1531;p101"/>
          <p:cNvSpPr/>
          <p:nvPr/>
        </p:nvSpPr>
        <p:spPr>
          <a:xfrm>
            <a:off x="457200" y="1338757"/>
            <a:ext cx="4069200" cy="1481400"/>
          </a:xfrm>
          <a:prstGeom prst="roundRect">
            <a:avLst>
              <a:gd fmla="val 5556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101"/>
          <p:cNvSpPr/>
          <p:nvPr/>
        </p:nvSpPr>
        <p:spPr>
          <a:xfrm>
            <a:off x="658368" y="1485061"/>
            <a:ext cx="1828800" cy="274200"/>
          </a:xfrm>
          <a:prstGeom prst="roundRect">
            <a:avLst>
              <a:gd fmla="val 50000" name="adj"/>
            </a:avLst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101"/>
          <p:cNvSpPr/>
          <p:nvPr/>
        </p:nvSpPr>
        <p:spPr>
          <a:xfrm>
            <a:off x="658368" y="1485061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SCHEME B · 12 TONS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101"/>
          <p:cNvSpPr/>
          <p:nvPr/>
        </p:nvSpPr>
        <p:spPr>
          <a:xfrm>
            <a:off x="658368" y="1814245"/>
            <a:ext cx="3657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2400"/>
              <a:buFont typeface="Arial"/>
              <a:buNone/>
            </a:pPr>
            <a:r>
              <a:rPr b="1" i="0" lang="en" sz="240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±3,000 m²</a:t>
            </a:r>
            <a:r>
              <a:rPr b="0" i="0" lang="en" sz="9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  minimum land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101"/>
          <p:cNvSpPr/>
          <p:nvPr/>
        </p:nvSpPr>
        <p:spPr>
          <a:xfrm>
            <a:off x="658368" y="2234869"/>
            <a:ext cx="3703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±1,800 m²</a:t>
            </a:r>
            <a:r>
              <a:rPr b="0" i="0" lang="en" sz="9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  building area  ·  1–2 floors · ±390 workers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101"/>
          <p:cNvSpPr/>
          <p:nvPr/>
        </p:nvSpPr>
        <p:spPr>
          <a:xfrm>
            <a:off x="658368" y="2490901"/>
            <a:ext cx="3703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1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(±2–2.5 m²/worker washing area + support zones)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101"/>
          <p:cNvSpPr/>
          <p:nvPr/>
        </p:nvSpPr>
        <p:spPr>
          <a:xfrm>
            <a:off x="4709160" y="1338757"/>
            <a:ext cx="4069200" cy="1481400"/>
          </a:xfrm>
          <a:prstGeom prst="roundRect">
            <a:avLst>
              <a:gd fmla="val 5556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101"/>
          <p:cNvSpPr/>
          <p:nvPr/>
        </p:nvSpPr>
        <p:spPr>
          <a:xfrm>
            <a:off x="4910328" y="1485061"/>
            <a:ext cx="1828800" cy="274200"/>
          </a:xfrm>
          <a:prstGeom prst="roundRect">
            <a:avLst>
              <a:gd fmla="val 50000" name="adj"/>
            </a:avLst>
          </a:prstGeom>
          <a:solidFill>
            <a:srgbClr val="8A1E2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101"/>
          <p:cNvSpPr/>
          <p:nvPr/>
        </p:nvSpPr>
        <p:spPr>
          <a:xfrm>
            <a:off x="4910328" y="1485061"/>
            <a:ext cx="182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SCHEME C · 35 TONS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101"/>
          <p:cNvSpPr/>
          <p:nvPr/>
        </p:nvSpPr>
        <p:spPr>
          <a:xfrm>
            <a:off x="4910328" y="1814245"/>
            <a:ext cx="3657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2400"/>
              <a:buFont typeface="Arial"/>
              <a:buNone/>
            </a:pPr>
            <a:r>
              <a:rPr b="1" i="0" lang="en" sz="24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±10,000 m²</a:t>
            </a:r>
            <a:r>
              <a:rPr b="0" i="0" lang="en" sz="9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  minimum land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101"/>
          <p:cNvSpPr/>
          <p:nvPr/>
        </p:nvSpPr>
        <p:spPr>
          <a:xfrm>
            <a:off x="4910328" y="2234869"/>
            <a:ext cx="3703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±5,000 m²</a:t>
            </a:r>
            <a:r>
              <a:rPr b="0" i="0" lang="en" sz="9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  building area  ·  multi-line complex · ±1,170 workers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101"/>
          <p:cNvSpPr/>
          <p:nvPr/>
        </p:nvSpPr>
        <p:spPr>
          <a:xfrm>
            <a:off x="4910328" y="2490901"/>
            <a:ext cx="3703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0" i="1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(1 ha — a mid-scale industrial footprint)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101"/>
          <p:cNvSpPr/>
          <p:nvPr/>
        </p:nvSpPr>
        <p:spPr>
          <a:xfrm>
            <a:off x="457200" y="2966389"/>
            <a:ext cx="3657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50"/>
              <a:buFont typeface="Calibri"/>
              <a:buNone/>
            </a:pPr>
            <a:r>
              <a:rPr b="1" i="0" lang="en" sz="10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Building-area composition (indicative):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p101"/>
          <p:cNvSpPr/>
          <p:nvPr/>
        </p:nvSpPr>
        <p:spPr>
          <a:xfrm>
            <a:off x="457200" y="3240709"/>
            <a:ext cx="4526400" cy="310800"/>
          </a:xfrm>
          <a:prstGeom prst="rect">
            <a:avLst/>
          </a:prstGeom>
          <a:solidFill>
            <a:srgbClr val="B3282D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101"/>
          <p:cNvSpPr/>
          <p:nvPr/>
        </p:nvSpPr>
        <p:spPr>
          <a:xfrm>
            <a:off x="457200" y="3240709"/>
            <a:ext cx="45264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55%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101"/>
          <p:cNvSpPr/>
          <p:nvPr/>
        </p:nvSpPr>
        <p:spPr>
          <a:xfrm>
            <a:off x="4983480" y="3240709"/>
            <a:ext cx="1645800" cy="310800"/>
          </a:xfrm>
          <a:prstGeom prst="rect">
            <a:avLst/>
          </a:prstGeom>
          <a:solidFill>
            <a:srgbClr val="D99A2B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101"/>
          <p:cNvSpPr/>
          <p:nvPr/>
        </p:nvSpPr>
        <p:spPr>
          <a:xfrm>
            <a:off x="4983480" y="3240709"/>
            <a:ext cx="16458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20%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101"/>
          <p:cNvSpPr/>
          <p:nvPr/>
        </p:nvSpPr>
        <p:spPr>
          <a:xfrm>
            <a:off x="6629400" y="3240709"/>
            <a:ext cx="822900" cy="310800"/>
          </a:xfrm>
          <a:prstGeom prst="rect">
            <a:avLst/>
          </a:prstGeom>
          <a:solidFill>
            <a:srgbClr val="3E7C4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101"/>
          <p:cNvSpPr/>
          <p:nvPr/>
        </p:nvSpPr>
        <p:spPr>
          <a:xfrm>
            <a:off x="6629400" y="3240709"/>
            <a:ext cx="8229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10%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101"/>
          <p:cNvSpPr/>
          <p:nvPr/>
        </p:nvSpPr>
        <p:spPr>
          <a:xfrm>
            <a:off x="7452360" y="3240709"/>
            <a:ext cx="822900" cy="310800"/>
          </a:xfrm>
          <a:prstGeom prst="rect">
            <a:avLst/>
          </a:prstGeom>
          <a:solidFill>
            <a:srgbClr val="34578C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101"/>
          <p:cNvSpPr/>
          <p:nvPr/>
        </p:nvSpPr>
        <p:spPr>
          <a:xfrm>
            <a:off x="7452360" y="3240709"/>
            <a:ext cx="8229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10%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2" name="Google Shape;1552;p101"/>
          <p:cNvSpPr/>
          <p:nvPr/>
        </p:nvSpPr>
        <p:spPr>
          <a:xfrm>
            <a:off x="8275320" y="3240709"/>
            <a:ext cx="411600" cy="310800"/>
          </a:xfrm>
          <a:prstGeom prst="rect">
            <a:avLst/>
          </a:prstGeom>
          <a:solidFill>
            <a:srgbClr val="C9B79A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101"/>
          <p:cNvSpPr/>
          <p:nvPr/>
        </p:nvSpPr>
        <p:spPr>
          <a:xfrm>
            <a:off x="8275320" y="3240709"/>
            <a:ext cx="4116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5%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4" name="Google Shape;1554;p101"/>
          <p:cNvSpPr/>
          <p:nvPr/>
        </p:nvSpPr>
        <p:spPr>
          <a:xfrm>
            <a:off x="457200" y="3588181"/>
            <a:ext cx="8229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■ </a:t>
            </a: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16-stage production (dirty → clean)     </a:t>
            </a:r>
            <a:r>
              <a:rPr b="0" i="0" lang="en" sz="850" u="none" cap="none" strike="noStrike">
                <a:solidFill>
                  <a:srgbClr val="D99A2B"/>
                </a:solidFill>
                <a:latin typeface="Calibri"/>
                <a:ea typeface="Calibri"/>
                <a:cs typeface="Calibri"/>
                <a:sym typeface="Calibri"/>
              </a:rPr>
              <a:t>■ </a:t>
            </a: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Warehouse &amp; cold storage     </a:t>
            </a:r>
            <a:r>
              <a:rPr b="0" i="0" lang="en" sz="85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■ </a:t>
            </a: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QC lab &amp; office     </a:t>
            </a:r>
            <a:r>
              <a:rPr b="0" i="0" lang="en" sz="850" u="none" cap="none" strike="noStrike">
                <a:solidFill>
                  <a:srgbClr val="34578C"/>
                </a:solidFill>
                <a:latin typeface="Calibri"/>
                <a:ea typeface="Calibri"/>
                <a:cs typeface="Calibri"/>
                <a:sym typeface="Calibri"/>
              </a:rPr>
              <a:t>■ </a:t>
            </a: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Worker facilities     </a:t>
            </a:r>
            <a:r>
              <a:rPr b="0" i="0" lang="en" sz="850" u="none" cap="none" strike="noStrike">
                <a:solidFill>
                  <a:srgbClr val="C9B79A"/>
                </a:solidFill>
                <a:latin typeface="Calibri"/>
                <a:ea typeface="Calibri"/>
                <a:cs typeface="Calibri"/>
                <a:sym typeface="Calibri"/>
              </a:rPr>
              <a:t>■ </a:t>
            </a:r>
            <a:r>
              <a:rPr b="0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Circulation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5" name="Google Shape;1555;p101"/>
          <p:cNvSpPr/>
          <p:nvPr/>
        </p:nvSpPr>
        <p:spPr>
          <a:xfrm>
            <a:off x="457200" y="3899077"/>
            <a:ext cx="3657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50"/>
              <a:buFont typeface="Calibri"/>
              <a:buNone/>
            </a:pPr>
            <a:r>
              <a:rPr b="1" i="0" lang="en" sz="10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Mandatory land criteria: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101"/>
          <p:cNvSpPr/>
          <p:nvPr/>
        </p:nvSpPr>
        <p:spPr>
          <a:xfrm>
            <a:off x="457200" y="4155109"/>
            <a:ext cx="40692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Industrial zoning · clean SHM/HGB land title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E7C4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Flood-free, stable ground (machine &amp; water-tank loads)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E7C4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40-ft container-truck access — road width ≥ 8 m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E7C4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±30% expansion space for capacity scale-up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7" name="Google Shape;1557;p101"/>
          <p:cNvSpPr/>
          <p:nvPr/>
        </p:nvSpPr>
        <p:spPr>
          <a:xfrm>
            <a:off x="4709160" y="4155109"/>
            <a:ext cx="40692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3-phase power (A ±150 kVA · B ±500 kVA) + backup genset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E7C4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Large water source + RO installation for washing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E7C4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Wastewater-treatment (IPAL) area for organic effluent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E7C4F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✓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One-way dirty → clean layout (an HACCP / NKV requirement)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58" name="Google Shape;1558;p101"/>
          <p:cNvGrpSpPr/>
          <p:nvPr/>
        </p:nvGrpSpPr>
        <p:grpSpPr>
          <a:xfrm>
            <a:off x="3759300" y="106900"/>
            <a:ext cx="1625400" cy="423300"/>
            <a:chOff x="171447" y="180818"/>
            <a:chExt cx="1625400" cy="423300"/>
          </a:xfrm>
        </p:grpSpPr>
        <p:sp>
          <p:nvSpPr>
            <p:cNvPr id="1559" name="Google Shape;1559;p101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60" name="Google Shape;1560;p101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561" name="Google Shape;1561;p101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102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68" name="Google Shape;1568;p102"/>
          <p:cNvSpPr/>
          <p:nvPr/>
        </p:nvSpPr>
        <p:spPr>
          <a:xfrm>
            <a:off x="457200" y="416080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PROJECT STAGE 4 OF 6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69" name="Google Shape;1569;p102"/>
          <p:cNvSpPr/>
          <p:nvPr/>
        </p:nvSpPr>
        <p:spPr>
          <a:xfrm>
            <a:off x="457200" y="635536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Operational Readiness &amp; Certification Submission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0" name="Google Shape;1570;p102"/>
          <p:cNvSpPr/>
          <p:nvPr/>
        </p:nvSpPr>
        <p:spPr>
          <a:xfrm>
            <a:off x="457200" y="1295202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1" name="Google Shape;1571;p102"/>
          <p:cNvSpPr/>
          <p:nvPr/>
        </p:nvSpPr>
        <p:spPr>
          <a:xfrm>
            <a:off x="457200" y="1295202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Q4 '26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2" name="Google Shape;1572;p102"/>
          <p:cNvSpPr/>
          <p:nvPr/>
        </p:nvSpPr>
        <p:spPr>
          <a:xfrm>
            <a:off x="1828800" y="1295202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3" name="Google Shape;1573;p102"/>
          <p:cNvSpPr/>
          <p:nvPr/>
        </p:nvSpPr>
        <p:spPr>
          <a:xfrm>
            <a:off x="1828800" y="1295202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Q1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4" name="Google Shape;1574;p102"/>
          <p:cNvSpPr/>
          <p:nvPr/>
        </p:nvSpPr>
        <p:spPr>
          <a:xfrm>
            <a:off x="3200400" y="1295202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5" name="Google Shape;1575;p102"/>
          <p:cNvSpPr/>
          <p:nvPr/>
        </p:nvSpPr>
        <p:spPr>
          <a:xfrm>
            <a:off x="3200400" y="1295202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Q2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6" name="Google Shape;1576;p102"/>
          <p:cNvSpPr/>
          <p:nvPr/>
        </p:nvSpPr>
        <p:spPr>
          <a:xfrm>
            <a:off x="4572000" y="1295202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7" name="Google Shape;1577;p102"/>
          <p:cNvSpPr/>
          <p:nvPr/>
        </p:nvSpPr>
        <p:spPr>
          <a:xfrm>
            <a:off x="4572000" y="1295202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Q3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8" name="Google Shape;1578;p102"/>
          <p:cNvSpPr/>
          <p:nvPr/>
        </p:nvSpPr>
        <p:spPr>
          <a:xfrm>
            <a:off x="5943600" y="1295202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79" name="Google Shape;1579;p102"/>
          <p:cNvSpPr/>
          <p:nvPr/>
        </p:nvSpPr>
        <p:spPr>
          <a:xfrm>
            <a:off x="5943600" y="1295202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Q4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0" name="Google Shape;1580;p102"/>
          <p:cNvSpPr/>
          <p:nvPr/>
        </p:nvSpPr>
        <p:spPr>
          <a:xfrm>
            <a:off x="7315200" y="1295202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1" name="Google Shape;1581;p102"/>
          <p:cNvSpPr/>
          <p:nvPr/>
        </p:nvSpPr>
        <p:spPr>
          <a:xfrm>
            <a:off x="7315200" y="1295202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Q1 '28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2" name="Google Shape;1582;p102"/>
          <p:cNvSpPr/>
          <p:nvPr/>
        </p:nvSpPr>
        <p:spPr>
          <a:xfrm>
            <a:off x="457200" y="1719072"/>
            <a:ext cx="8229600" cy="603600"/>
          </a:xfrm>
          <a:prstGeom prst="roundRect">
            <a:avLst>
              <a:gd fmla="val 10606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3" name="Google Shape;1583;p102"/>
          <p:cNvSpPr/>
          <p:nvPr/>
        </p:nvSpPr>
        <p:spPr>
          <a:xfrm>
            <a:off x="685800" y="1719072"/>
            <a:ext cx="78180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Objective   </a:t>
            </a:r>
            <a:r>
              <a:rPr b="0" i="0" lang="en" sz="1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Run trial production, stabilise quality &amp; shrinkage, then file all export certifications.</a:t>
            </a:r>
            <a:endParaRPr b="0" i="0" sz="11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4" name="Google Shape;1584;p102"/>
          <p:cNvSpPr/>
          <p:nvPr/>
        </p:nvSpPr>
        <p:spPr>
          <a:xfrm>
            <a:off x="457200" y="2487168"/>
            <a:ext cx="4389000" cy="2286000"/>
          </a:xfrm>
          <a:prstGeom prst="roundRect">
            <a:avLst>
              <a:gd fmla="val 3600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5" name="Google Shape;1585;p102"/>
          <p:cNvSpPr/>
          <p:nvPr/>
        </p:nvSpPr>
        <p:spPr>
          <a:xfrm>
            <a:off x="685800" y="2633472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Key Activities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6" name="Google Shape;1586;p102"/>
          <p:cNvSpPr/>
          <p:nvPr/>
        </p:nvSpPr>
        <p:spPr>
          <a:xfrm>
            <a:off x="685800" y="2926080"/>
            <a:ext cx="39777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Trial production runs &amp; per-batch shrinkage calibration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Advanced training &amp; worker competency certification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Complete SOP documentation (audit-ready)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File NKV, HACCP &amp; Halal certifications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Initiate GACC registration for China market access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7" name="Google Shape;1587;p102"/>
          <p:cNvSpPr/>
          <p:nvPr/>
        </p:nvSpPr>
        <p:spPr>
          <a:xfrm>
            <a:off x="5074920" y="2487168"/>
            <a:ext cx="3612000" cy="2286000"/>
          </a:xfrm>
          <a:prstGeom prst="roundRect">
            <a:avLst>
              <a:gd fmla="val 3600" name="adj"/>
            </a:avLst>
          </a:prstGeom>
          <a:solidFill>
            <a:srgbClr val="EBF3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8" name="Google Shape;1588;p102"/>
          <p:cNvSpPr/>
          <p:nvPr/>
        </p:nvSpPr>
        <p:spPr>
          <a:xfrm>
            <a:off x="5303520" y="2633472"/>
            <a:ext cx="32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Key Deliverables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89" name="Google Shape;1589;p102"/>
          <p:cNvSpPr/>
          <p:nvPr/>
        </p:nvSpPr>
        <p:spPr>
          <a:xfrm>
            <a:off x="5303520" y="2926080"/>
            <a:ext cx="32460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Trial batches pass internal QC standards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Shrinkage controlled &amp; monitored real-time in the ERP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Certification dossiers fully submitted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SOPs &amp; traceability audit-ready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GACC registration file in progress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590" name="Google Shape;1590;p102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1" name="Google Shape;1591;p102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16257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2" name="Google Shape;1592;p102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5521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3" name="Google Shape;1593;p102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594" name="Google Shape;1594;p102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95" name="Google Shape;1595;p102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596" name="Google Shape;1596;p102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0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103"/>
          <p:cNvSpPr/>
          <p:nvPr/>
        </p:nvSpPr>
        <p:spPr>
          <a:xfrm>
            <a:off x="457200" y="474909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PROJECT STAGE 4–5 · CERTIFICATIONS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2" name="Google Shape;1602;p103"/>
          <p:cNvSpPr/>
          <p:nvPr/>
        </p:nvSpPr>
        <p:spPr>
          <a:xfrm>
            <a:off x="457200" y="694365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Certification Map: The Foundation for GACC Export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103"/>
          <p:cNvSpPr/>
          <p:nvPr/>
        </p:nvSpPr>
        <p:spPr>
          <a:xfrm>
            <a:off x="457200" y="1508181"/>
            <a:ext cx="1965900" cy="2743200"/>
          </a:xfrm>
          <a:prstGeom prst="roundRect">
            <a:avLst>
              <a:gd fmla="val 4186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103"/>
          <p:cNvSpPr/>
          <p:nvPr/>
        </p:nvSpPr>
        <p:spPr>
          <a:xfrm>
            <a:off x="621792" y="1663629"/>
            <a:ext cx="1636800" cy="402300"/>
          </a:xfrm>
          <a:prstGeom prst="roundRect">
            <a:avLst>
              <a:gd fmla="val 15909" name="adj"/>
            </a:avLst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103"/>
          <p:cNvSpPr/>
          <p:nvPr/>
        </p:nvSpPr>
        <p:spPr>
          <a:xfrm>
            <a:off x="621792" y="1663629"/>
            <a:ext cx="1636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NKV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6" name="Google Shape;1606;p103"/>
          <p:cNvSpPr/>
          <p:nvPr/>
        </p:nvSpPr>
        <p:spPr>
          <a:xfrm>
            <a:off x="585216" y="2120829"/>
            <a:ext cx="17100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Hygiene &amp; Sanitation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7" name="Google Shape;1607;p103"/>
          <p:cNvSpPr/>
          <p:nvPr/>
        </p:nvSpPr>
        <p:spPr>
          <a:xfrm>
            <a:off x="585216" y="2376861"/>
            <a:ext cx="17100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Provincial Veterinary Authority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(Permentan 11/2020)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8" name="Google Shape;1608;p103"/>
          <p:cNvSpPr/>
          <p:nvPr/>
        </p:nvSpPr>
        <p:spPr>
          <a:xfrm>
            <a:off x="603504" y="2888925"/>
            <a:ext cx="1673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Mandatory baseline for animal-product businesses — prerequisite for export &amp; GACC registration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9" name="Google Shape;1609;p103"/>
          <p:cNvSpPr/>
          <p:nvPr/>
        </p:nvSpPr>
        <p:spPr>
          <a:xfrm>
            <a:off x="859536" y="3858189"/>
            <a:ext cx="1161300" cy="2559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D99A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103"/>
          <p:cNvSpPr/>
          <p:nvPr/>
        </p:nvSpPr>
        <p:spPr>
          <a:xfrm>
            <a:off x="859536" y="3858189"/>
            <a:ext cx="11613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9A2B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D99A2B"/>
                </a:solidFill>
                <a:latin typeface="Calibri"/>
                <a:ea typeface="Calibri"/>
                <a:cs typeface="Calibri"/>
                <a:sym typeface="Calibri"/>
              </a:rPr>
              <a:t>File Q3 '27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103"/>
          <p:cNvSpPr/>
          <p:nvPr/>
        </p:nvSpPr>
        <p:spPr>
          <a:xfrm>
            <a:off x="2395728" y="2696901"/>
            <a:ext cx="219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p103"/>
          <p:cNvSpPr/>
          <p:nvPr/>
        </p:nvSpPr>
        <p:spPr>
          <a:xfrm>
            <a:off x="2587752" y="1508181"/>
            <a:ext cx="1965900" cy="2743200"/>
          </a:xfrm>
          <a:prstGeom prst="roundRect">
            <a:avLst>
              <a:gd fmla="val 4186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3" name="Google Shape;1613;p103"/>
          <p:cNvSpPr/>
          <p:nvPr/>
        </p:nvSpPr>
        <p:spPr>
          <a:xfrm>
            <a:off x="2752344" y="1663629"/>
            <a:ext cx="1636800" cy="402300"/>
          </a:xfrm>
          <a:prstGeom prst="roundRect">
            <a:avLst>
              <a:gd fmla="val 15909" name="adj"/>
            </a:avLst>
          </a:prstGeom>
          <a:solidFill>
            <a:srgbClr val="3E7C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p103"/>
          <p:cNvSpPr/>
          <p:nvPr/>
        </p:nvSpPr>
        <p:spPr>
          <a:xfrm>
            <a:off x="2752344" y="1663629"/>
            <a:ext cx="1636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HACCP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103"/>
          <p:cNvSpPr/>
          <p:nvPr/>
        </p:nvSpPr>
        <p:spPr>
          <a:xfrm>
            <a:off x="2715768" y="2120829"/>
            <a:ext cx="17100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Food Safety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6" name="Google Shape;1616;p103"/>
          <p:cNvSpPr/>
          <p:nvPr/>
        </p:nvSpPr>
        <p:spPr>
          <a:xfrm>
            <a:off x="2715768" y="2376861"/>
            <a:ext cx="17100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Certification body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accredited by KAN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103"/>
          <p:cNvSpPr/>
          <p:nvPr/>
        </p:nvSpPr>
        <p:spPr>
          <a:xfrm>
            <a:off x="2734056" y="2888925"/>
            <a:ext cx="1673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Hazard control across the 16 production stages — required by international buyers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8" name="Google Shape;1618;p103"/>
          <p:cNvSpPr/>
          <p:nvPr/>
        </p:nvSpPr>
        <p:spPr>
          <a:xfrm>
            <a:off x="2990088" y="3858189"/>
            <a:ext cx="1161300" cy="2559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3E7C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9" name="Google Shape;1619;p103"/>
          <p:cNvSpPr/>
          <p:nvPr/>
        </p:nvSpPr>
        <p:spPr>
          <a:xfrm>
            <a:off x="2990088" y="3858189"/>
            <a:ext cx="11613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3E7C4F"/>
                </a:solidFill>
                <a:latin typeface="Calibri"/>
                <a:ea typeface="Calibri"/>
                <a:cs typeface="Calibri"/>
                <a:sym typeface="Calibri"/>
              </a:rPr>
              <a:t>File Q3 '27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0" name="Google Shape;1620;p103"/>
          <p:cNvSpPr/>
          <p:nvPr/>
        </p:nvSpPr>
        <p:spPr>
          <a:xfrm>
            <a:off x="4526280" y="2696901"/>
            <a:ext cx="219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103"/>
          <p:cNvSpPr/>
          <p:nvPr/>
        </p:nvSpPr>
        <p:spPr>
          <a:xfrm>
            <a:off x="4718304" y="1508181"/>
            <a:ext cx="1965900" cy="2743200"/>
          </a:xfrm>
          <a:prstGeom prst="roundRect">
            <a:avLst>
              <a:gd fmla="val 4186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103"/>
          <p:cNvSpPr/>
          <p:nvPr/>
        </p:nvSpPr>
        <p:spPr>
          <a:xfrm>
            <a:off x="4882896" y="1663629"/>
            <a:ext cx="1636800" cy="402300"/>
          </a:xfrm>
          <a:prstGeom prst="roundRect">
            <a:avLst>
              <a:gd fmla="val 15909" name="adj"/>
            </a:avLst>
          </a:prstGeom>
          <a:solidFill>
            <a:srgbClr val="3457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103"/>
          <p:cNvSpPr/>
          <p:nvPr/>
        </p:nvSpPr>
        <p:spPr>
          <a:xfrm>
            <a:off x="4882896" y="1663629"/>
            <a:ext cx="1636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HALAL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p103"/>
          <p:cNvSpPr/>
          <p:nvPr/>
        </p:nvSpPr>
        <p:spPr>
          <a:xfrm>
            <a:off x="4846320" y="2120829"/>
            <a:ext cx="17100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Halal Assurance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103"/>
          <p:cNvSpPr/>
          <p:nvPr/>
        </p:nvSpPr>
        <p:spPr>
          <a:xfrm>
            <a:off x="4846320" y="2376861"/>
            <a:ext cx="17100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BPJPH · audit LPH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· MUI fatwa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103"/>
          <p:cNvSpPr/>
          <p:nvPr/>
        </p:nvSpPr>
        <p:spPr>
          <a:xfrm>
            <a:off x="4864608" y="2888925"/>
            <a:ext cx="1673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Access to Muslim markets &amp; modern retail — added value in export markets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103"/>
          <p:cNvSpPr/>
          <p:nvPr/>
        </p:nvSpPr>
        <p:spPr>
          <a:xfrm>
            <a:off x="5120640" y="3858189"/>
            <a:ext cx="1161300" cy="2559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3457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103"/>
          <p:cNvSpPr/>
          <p:nvPr/>
        </p:nvSpPr>
        <p:spPr>
          <a:xfrm>
            <a:off x="5120640" y="3858189"/>
            <a:ext cx="11613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578C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34578C"/>
                </a:solidFill>
                <a:latin typeface="Calibri"/>
                <a:ea typeface="Calibri"/>
                <a:cs typeface="Calibri"/>
                <a:sym typeface="Calibri"/>
              </a:rPr>
              <a:t>File Q3 '27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p103"/>
          <p:cNvSpPr/>
          <p:nvPr/>
        </p:nvSpPr>
        <p:spPr>
          <a:xfrm>
            <a:off x="6656832" y="2696901"/>
            <a:ext cx="219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6E6A66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0" name="Google Shape;1630;p103"/>
          <p:cNvSpPr/>
          <p:nvPr/>
        </p:nvSpPr>
        <p:spPr>
          <a:xfrm>
            <a:off x="6848856" y="1508181"/>
            <a:ext cx="1965900" cy="2743200"/>
          </a:xfrm>
          <a:prstGeom prst="roundRect">
            <a:avLst>
              <a:gd fmla="val 4186" name="adj"/>
            </a:avLst>
          </a:prstGeom>
          <a:solidFill>
            <a:srgbClr val="F9EDEC"/>
          </a:solidFill>
          <a:ln cap="flat" cmpd="sng" w="15875">
            <a:solidFill>
              <a:srgbClr val="B3282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103"/>
          <p:cNvSpPr/>
          <p:nvPr/>
        </p:nvSpPr>
        <p:spPr>
          <a:xfrm>
            <a:off x="7013448" y="1663629"/>
            <a:ext cx="1636800" cy="402300"/>
          </a:xfrm>
          <a:prstGeom prst="roundRect">
            <a:avLst>
              <a:gd fmla="val 15909" name="adj"/>
            </a:avLst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103"/>
          <p:cNvSpPr/>
          <p:nvPr/>
        </p:nvSpPr>
        <p:spPr>
          <a:xfrm>
            <a:off x="7013448" y="1663629"/>
            <a:ext cx="16368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GACC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3" name="Google Shape;1633;p103"/>
          <p:cNvSpPr/>
          <p:nvPr/>
        </p:nvSpPr>
        <p:spPr>
          <a:xfrm>
            <a:off x="6976872" y="2120829"/>
            <a:ext cx="17100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China Export Registration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4" name="Google Shape;1634;p103"/>
          <p:cNvSpPr/>
          <p:nvPr/>
        </p:nvSpPr>
        <p:spPr>
          <a:xfrm>
            <a:off x="6976872" y="2376861"/>
            <a:ext cx="17100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General Administration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of Customs China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5" name="Google Shape;1635;p103"/>
          <p:cNvSpPr/>
          <p:nvPr/>
        </p:nvSpPr>
        <p:spPr>
          <a:xfrm>
            <a:off x="6995160" y="2888925"/>
            <a:ext cx="1673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The margin key: direct China export — the 2028 revenue inflection point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6" name="Google Shape;1636;p103"/>
          <p:cNvSpPr/>
          <p:nvPr/>
        </p:nvSpPr>
        <p:spPr>
          <a:xfrm>
            <a:off x="7251192" y="3858189"/>
            <a:ext cx="1161300" cy="255900"/>
          </a:xfrm>
          <a:prstGeom prst="roundRect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rgbClr val="B328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103"/>
          <p:cNvSpPr/>
          <p:nvPr/>
        </p:nvSpPr>
        <p:spPr>
          <a:xfrm>
            <a:off x="7251192" y="3858189"/>
            <a:ext cx="11613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800"/>
              <a:buFont typeface="Calibri"/>
              <a:buNone/>
            </a:pPr>
            <a:r>
              <a:rPr b="1" i="0" lang="en" sz="8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Granted 2028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8" name="Google Shape;1638;p103"/>
          <p:cNvSpPr/>
          <p:nvPr/>
        </p:nvSpPr>
        <p:spPr>
          <a:xfrm>
            <a:off x="457200" y="4498269"/>
            <a:ext cx="8229600" cy="512100"/>
          </a:xfrm>
          <a:prstGeom prst="roundRect">
            <a:avLst>
              <a:gd fmla="val 12500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103"/>
          <p:cNvSpPr/>
          <p:nvPr/>
        </p:nvSpPr>
        <p:spPr>
          <a:xfrm>
            <a:off x="658368" y="4498269"/>
            <a:ext cx="78639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950"/>
              <a:buFont typeface="Calibri"/>
              <a:buNone/>
            </a:pPr>
            <a:r>
              <a:rPr b="1" i="0" lang="en" sz="950" u="none" cap="none" strike="noStrike">
                <a:solidFill>
                  <a:srgbClr val="8A1E22"/>
                </a:solidFill>
                <a:latin typeface="Calibri"/>
                <a:ea typeface="Calibri"/>
                <a:cs typeface="Calibri"/>
                <a:sym typeface="Calibri"/>
              </a:rPr>
              <a:t>Strategic sequence:  </a:t>
            </a:r>
            <a:r>
              <a:rPr b="0" i="0" lang="en" sz="9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NKV &amp; HACCP are technical prerequisites for GACC registration — all three are filed in parallel in Stage 4 (Q3–Q4 2027) so GACC is granted in time to open direct China export in 2028.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0" name="Google Shape;1640;p103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641" name="Google Shape;1641;p103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42" name="Google Shape;1642;p103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643" name="Google Shape;1643;p103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104"/>
          <p:cNvSpPr/>
          <p:nvPr/>
        </p:nvSpPr>
        <p:spPr>
          <a:xfrm>
            <a:off x="457200" y="377248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CERTIFICATION 1 OF 4 · STAGE 4–5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9" name="Google Shape;1649;p104"/>
          <p:cNvSpPr/>
          <p:nvPr/>
        </p:nvSpPr>
        <p:spPr>
          <a:xfrm>
            <a:off x="457200" y="596704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NKV — Veterinary Control Number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0" name="Google Shape;1650;p104"/>
          <p:cNvSpPr/>
          <p:nvPr/>
        </p:nvSpPr>
        <p:spPr>
          <a:xfrm>
            <a:off x="457200" y="1364800"/>
            <a:ext cx="4114800" cy="1554600"/>
          </a:xfrm>
          <a:prstGeom prst="roundRect">
            <a:avLst>
              <a:gd fmla="val 5294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104"/>
          <p:cNvSpPr/>
          <p:nvPr/>
        </p:nvSpPr>
        <p:spPr>
          <a:xfrm>
            <a:off x="658368" y="1492816"/>
            <a:ext cx="3657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What &amp; Who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2" name="Google Shape;1652;p104"/>
          <p:cNvSpPr/>
          <p:nvPr/>
        </p:nvSpPr>
        <p:spPr>
          <a:xfrm>
            <a:off x="658368" y="1767136"/>
            <a:ext cx="3749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What: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Hygiene &amp; sanitation compliance certificate for animal-product businesses — including bird's-nest processing.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Issuer: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Provincial Veterinary Authority / Livestock Office (basis: Regulation Permentan No. 11/2020).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Validity: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5 years with periodic surveillance; the audit result sets Level A / B / C.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3" name="Google Shape;1653;p104"/>
          <p:cNvSpPr/>
          <p:nvPr/>
        </p:nvSpPr>
        <p:spPr>
          <a:xfrm>
            <a:off x="4754880" y="1364800"/>
            <a:ext cx="3931800" cy="1554600"/>
          </a:xfrm>
          <a:prstGeom prst="roundRect">
            <a:avLst>
              <a:gd fmla="val 5294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104"/>
          <p:cNvSpPr/>
          <p:nvPr/>
        </p:nvSpPr>
        <p:spPr>
          <a:xfrm>
            <a:off x="4956048" y="1492816"/>
            <a:ext cx="3566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Why It Matters for MARKASWALET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5" name="Google Shape;1655;p104"/>
          <p:cNvSpPr/>
          <p:nvPr/>
        </p:nvSpPr>
        <p:spPr>
          <a:xfrm>
            <a:off x="4956048" y="1767136"/>
            <a:ext cx="3566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0160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An absolute prerequisite for export &amp; GACC registration — without NKV, the China lane is closed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The NKV level determines which export destinations are accessible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The factory is designed to NKV hygiene-sanitation standards from Stage 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6" name="Google Shape;1656;p104"/>
          <p:cNvSpPr/>
          <p:nvPr/>
        </p:nvSpPr>
        <p:spPr>
          <a:xfrm>
            <a:off x="457200" y="3083872"/>
            <a:ext cx="2743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Process Flow: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7" name="Google Shape;1657;p104"/>
          <p:cNvSpPr/>
          <p:nvPr/>
        </p:nvSpPr>
        <p:spPr>
          <a:xfrm>
            <a:off x="457200" y="3376480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104"/>
          <p:cNvSpPr/>
          <p:nvPr/>
        </p:nvSpPr>
        <p:spPr>
          <a:xfrm>
            <a:off x="950976" y="3486208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104"/>
          <p:cNvSpPr/>
          <p:nvPr/>
        </p:nvSpPr>
        <p:spPr>
          <a:xfrm>
            <a:off x="950976" y="3486208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0" name="Google Shape;1660;p104"/>
          <p:cNvSpPr/>
          <p:nvPr/>
        </p:nvSpPr>
        <p:spPr>
          <a:xfrm>
            <a:off x="512064" y="3833680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Application via OSS / Provincial Office + complete business documents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1" name="Google Shape;1661;p104"/>
          <p:cNvSpPr/>
          <p:nvPr/>
        </p:nvSpPr>
        <p:spPr>
          <a:xfrm>
            <a:off x="1737360" y="3925120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104"/>
          <p:cNvSpPr/>
          <p:nvPr/>
        </p:nvSpPr>
        <p:spPr>
          <a:xfrm>
            <a:off x="1847088" y="3376480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104"/>
          <p:cNvSpPr/>
          <p:nvPr/>
        </p:nvSpPr>
        <p:spPr>
          <a:xfrm>
            <a:off x="2340864" y="3486208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104"/>
          <p:cNvSpPr/>
          <p:nvPr/>
        </p:nvSpPr>
        <p:spPr>
          <a:xfrm>
            <a:off x="2340864" y="3486208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5" name="Google Shape;1665;p104"/>
          <p:cNvSpPr/>
          <p:nvPr/>
        </p:nvSpPr>
        <p:spPr>
          <a:xfrm>
            <a:off x="1901952" y="3833680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Document review (permits, hygiene SOPs, flow layout)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6" name="Google Shape;1666;p104"/>
          <p:cNvSpPr/>
          <p:nvPr/>
        </p:nvSpPr>
        <p:spPr>
          <a:xfrm>
            <a:off x="3127248" y="3925120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104"/>
          <p:cNvSpPr/>
          <p:nvPr/>
        </p:nvSpPr>
        <p:spPr>
          <a:xfrm>
            <a:off x="3236976" y="3376480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104"/>
          <p:cNvSpPr/>
          <p:nvPr/>
        </p:nvSpPr>
        <p:spPr>
          <a:xfrm>
            <a:off x="3730752" y="3486208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104"/>
          <p:cNvSpPr/>
          <p:nvPr/>
        </p:nvSpPr>
        <p:spPr>
          <a:xfrm>
            <a:off x="3730752" y="3486208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0" name="Google Shape;1670;p104"/>
          <p:cNvSpPr/>
          <p:nvPr/>
        </p:nvSpPr>
        <p:spPr>
          <a:xfrm>
            <a:off x="3291840" y="3833680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On-site audit by NKV auditors — building, flow, sanitation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1" name="Google Shape;1671;p104"/>
          <p:cNvSpPr/>
          <p:nvPr/>
        </p:nvSpPr>
        <p:spPr>
          <a:xfrm>
            <a:off x="4517136" y="3925120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2" name="Google Shape;1672;p104"/>
          <p:cNvSpPr/>
          <p:nvPr/>
        </p:nvSpPr>
        <p:spPr>
          <a:xfrm>
            <a:off x="4626864" y="3376480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3" name="Google Shape;1673;p104"/>
          <p:cNvSpPr/>
          <p:nvPr/>
        </p:nvSpPr>
        <p:spPr>
          <a:xfrm>
            <a:off x="5120640" y="3486208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p104"/>
          <p:cNvSpPr/>
          <p:nvPr/>
        </p:nvSpPr>
        <p:spPr>
          <a:xfrm>
            <a:off x="5120640" y="3486208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104"/>
          <p:cNvSpPr/>
          <p:nvPr/>
        </p:nvSpPr>
        <p:spPr>
          <a:xfrm>
            <a:off x="4681728" y="3833680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Corrective actions (CAPA) by the factory team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104"/>
          <p:cNvSpPr/>
          <p:nvPr/>
        </p:nvSpPr>
        <p:spPr>
          <a:xfrm>
            <a:off x="5907024" y="3925120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p104"/>
          <p:cNvSpPr/>
          <p:nvPr/>
        </p:nvSpPr>
        <p:spPr>
          <a:xfrm>
            <a:off x="6016752" y="3376480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8" name="Google Shape;1678;p104"/>
          <p:cNvSpPr/>
          <p:nvPr/>
        </p:nvSpPr>
        <p:spPr>
          <a:xfrm>
            <a:off x="6510528" y="3486208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9" name="Google Shape;1679;p104"/>
          <p:cNvSpPr/>
          <p:nvPr/>
        </p:nvSpPr>
        <p:spPr>
          <a:xfrm>
            <a:off x="6510528" y="3486208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0" name="Google Shape;1680;p104"/>
          <p:cNvSpPr/>
          <p:nvPr/>
        </p:nvSpPr>
        <p:spPr>
          <a:xfrm>
            <a:off x="6071616" y="3833680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Level determination &amp; NKV certificate issuance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1" name="Google Shape;1681;p104"/>
          <p:cNvSpPr/>
          <p:nvPr/>
        </p:nvSpPr>
        <p:spPr>
          <a:xfrm>
            <a:off x="7296912" y="3925120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2" name="Google Shape;1682;p104"/>
          <p:cNvSpPr/>
          <p:nvPr/>
        </p:nvSpPr>
        <p:spPr>
          <a:xfrm>
            <a:off x="7406640" y="3376480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3" name="Google Shape;1683;p104"/>
          <p:cNvSpPr/>
          <p:nvPr/>
        </p:nvSpPr>
        <p:spPr>
          <a:xfrm>
            <a:off x="7900416" y="3486208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p104"/>
          <p:cNvSpPr/>
          <p:nvPr/>
        </p:nvSpPr>
        <p:spPr>
          <a:xfrm>
            <a:off x="7900416" y="3486208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5" name="Google Shape;1685;p104"/>
          <p:cNvSpPr/>
          <p:nvPr/>
        </p:nvSpPr>
        <p:spPr>
          <a:xfrm>
            <a:off x="7461504" y="3833680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Periodic surveillance to maintain the level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6" name="Google Shape;1686;p104"/>
          <p:cNvSpPr/>
          <p:nvPr/>
        </p:nvSpPr>
        <p:spPr>
          <a:xfrm>
            <a:off x="457200" y="4674928"/>
            <a:ext cx="8229600" cy="329100"/>
          </a:xfrm>
          <a:prstGeom prst="roundRect">
            <a:avLst>
              <a:gd fmla="val 16667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Google Shape;1687;p104"/>
          <p:cNvSpPr/>
          <p:nvPr/>
        </p:nvSpPr>
        <p:spPr>
          <a:xfrm>
            <a:off x="658368" y="4674928"/>
            <a:ext cx="7863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Target: file Q3 2027 (Stage 4) → granted Q4 2027 (Stage 5). A high NKV level strengthens the GACC registration.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88" name="Google Shape;1688;p104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689" name="Google Shape;1689;p104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90" name="Google Shape;1690;p104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691" name="Google Shape;1691;p104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5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105"/>
          <p:cNvSpPr/>
          <p:nvPr/>
        </p:nvSpPr>
        <p:spPr>
          <a:xfrm>
            <a:off x="457200" y="443887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CERTIFICATION 2 OF 4 · STAGE 4–5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7" name="Google Shape;1697;p105"/>
          <p:cNvSpPr/>
          <p:nvPr/>
        </p:nvSpPr>
        <p:spPr>
          <a:xfrm>
            <a:off x="457200" y="663343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HACCP — Hazard Analysis Critical Control Point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8" name="Google Shape;1698;p105"/>
          <p:cNvSpPr/>
          <p:nvPr/>
        </p:nvSpPr>
        <p:spPr>
          <a:xfrm>
            <a:off x="457200" y="1431439"/>
            <a:ext cx="4114800" cy="1554600"/>
          </a:xfrm>
          <a:prstGeom prst="roundRect">
            <a:avLst>
              <a:gd fmla="val 5294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105"/>
          <p:cNvSpPr/>
          <p:nvPr/>
        </p:nvSpPr>
        <p:spPr>
          <a:xfrm>
            <a:off x="658368" y="1559455"/>
            <a:ext cx="3657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What &amp; Who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0" name="Google Shape;1700;p105"/>
          <p:cNvSpPr/>
          <p:nvPr/>
        </p:nvSpPr>
        <p:spPr>
          <a:xfrm>
            <a:off x="658368" y="1833775"/>
            <a:ext cx="3749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What: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 food-safety management system: hazard identification &amp; critical control points (CCPs) across the entire production flow.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Certification: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KAN-accredited certification body (reference: SNI CAC/RCP 1).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Typical nest CCPs: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Post-wash nitrite level, drying moisture content, physical/foreign-object contamination.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1" name="Google Shape;1701;p105"/>
          <p:cNvSpPr/>
          <p:nvPr/>
        </p:nvSpPr>
        <p:spPr>
          <a:xfrm>
            <a:off x="4754880" y="1431439"/>
            <a:ext cx="3931800" cy="1554600"/>
          </a:xfrm>
          <a:prstGeom prst="roundRect">
            <a:avLst>
              <a:gd fmla="val 5294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105"/>
          <p:cNvSpPr/>
          <p:nvPr/>
        </p:nvSpPr>
        <p:spPr>
          <a:xfrm>
            <a:off x="4956048" y="1559455"/>
            <a:ext cx="3566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Why It Matters for MARKASWALET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3" name="Google Shape;1703;p105"/>
          <p:cNvSpPr/>
          <p:nvPr/>
        </p:nvSpPr>
        <p:spPr>
          <a:xfrm>
            <a:off x="4956048" y="1833775"/>
            <a:ext cx="3566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0160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 mandatory standard for international buyers &amp; a technical GACC prerequisite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Protects the 16 production stages from rejection / recall risk in destination markets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CCP monitoring integrated with NestPro ERP — real-time, audit-ready data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4" name="Google Shape;1704;p105"/>
          <p:cNvSpPr/>
          <p:nvPr/>
        </p:nvSpPr>
        <p:spPr>
          <a:xfrm>
            <a:off x="457200" y="3150511"/>
            <a:ext cx="2743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Process Flow: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5" name="Google Shape;1705;p105"/>
          <p:cNvSpPr/>
          <p:nvPr/>
        </p:nvSpPr>
        <p:spPr>
          <a:xfrm>
            <a:off x="457200" y="344311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105"/>
          <p:cNvSpPr/>
          <p:nvPr/>
        </p:nvSpPr>
        <p:spPr>
          <a:xfrm>
            <a:off x="950976" y="355284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105"/>
          <p:cNvSpPr/>
          <p:nvPr/>
        </p:nvSpPr>
        <p:spPr>
          <a:xfrm>
            <a:off x="950976" y="355284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p105"/>
          <p:cNvSpPr/>
          <p:nvPr/>
        </p:nvSpPr>
        <p:spPr>
          <a:xfrm>
            <a:off x="512064" y="390031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Form the HACCP team, product description &amp; intended use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9" name="Google Shape;1709;p105"/>
          <p:cNvSpPr/>
          <p:nvPr/>
        </p:nvSpPr>
        <p:spPr>
          <a:xfrm>
            <a:off x="1737360" y="399175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105"/>
          <p:cNvSpPr/>
          <p:nvPr/>
        </p:nvSpPr>
        <p:spPr>
          <a:xfrm>
            <a:off x="1847088" y="344311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105"/>
          <p:cNvSpPr/>
          <p:nvPr/>
        </p:nvSpPr>
        <p:spPr>
          <a:xfrm>
            <a:off x="2340864" y="355284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105"/>
          <p:cNvSpPr/>
          <p:nvPr/>
        </p:nvSpPr>
        <p:spPr>
          <a:xfrm>
            <a:off x="2340864" y="355284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3" name="Google Shape;1713;p105"/>
          <p:cNvSpPr/>
          <p:nvPr/>
        </p:nvSpPr>
        <p:spPr>
          <a:xfrm>
            <a:off x="1901952" y="390031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Build &amp; verify the 16-stage process flow diagram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4" name="Google Shape;1714;p105"/>
          <p:cNvSpPr/>
          <p:nvPr/>
        </p:nvSpPr>
        <p:spPr>
          <a:xfrm>
            <a:off x="3127248" y="399175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105"/>
          <p:cNvSpPr/>
          <p:nvPr/>
        </p:nvSpPr>
        <p:spPr>
          <a:xfrm>
            <a:off x="3236976" y="344311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105"/>
          <p:cNvSpPr/>
          <p:nvPr/>
        </p:nvSpPr>
        <p:spPr>
          <a:xfrm>
            <a:off x="3730752" y="355284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105"/>
          <p:cNvSpPr/>
          <p:nvPr/>
        </p:nvSpPr>
        <p:spPr>
          <a:xfrm>
            <a:off x="3730752" y="355284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8" name="Google Shape;1718;p105"/>
          <p:cNvSpPr/>
          <p:nvPr/>
        </p:nvSpPr>
        <p:spPr>
          <a:xfrm>
            <a:off x="3291840" y="390031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Hazard analysis &amp; determination of CCPs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9" name="Google Shape;1719;p105"/>
          <p:cNvSpPr/>
          <p:nvPr/>
        </p:nvSpPr>
        <p:spPr>
          <a:xfrm>
            <a:off x="4517136" y="399175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105"/>
          <p:cNvSpPr/>
          <p:nvPr/>
        </p:nvSpPr>
        <p:spPr>
          <a:xfrm>
            <a:off x="4626864" y="344311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105"/>
          <p:cNvSpPr/>
          <p:nvPr/>
        </p:nvSpPr>
        <p:spPr>
          <a:xfrm>
            <a:off x="5120640" y="355284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105"/>
          <p:cNvSpPr/>
          <p:nvPr/>
        </p:nvSpPr>
        <p:spPr>
          <a:xfrm>
            <a:off x="5120640" y="355284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3" name="Google Shape;1723;p105"/>
          <p:cNvSpPr/>
          <p:nvPr/>
        </p:nvSpPr>
        <p:spPr>
          <a:xfrm>
            <a:off x="4681728" y="390031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Set critical limits, monitoring &amp; corrective actions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4" name="Google Shape;1724;p105"/>
          <p:cNvSpPr/>
          <p:nvPr/>
        </p:nvSpPr>
        <p:spPr>
          <a:xfrm>
            <a:off x="5907024" y="399175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105"/>
          <p:cNvSpPr/>
          <p:nvPr/>
        </p:nvSpPr>
        <p:spPr>
          <a:xfrm>
            <a:off x="6016752" y="344311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105"/>
          <p:cNvSpPr/>
          <p:nvPr/>
        </p:nvSpPr>
        <p:spPr>
          <a:xfrm>
            <a:off x="6510528" y="355284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105"/>
          <p:cNvSpPr/>
          <p:nvPr/>
        </p:nvSpPr>
        <p:spPr>
          <a:xfrm>
            <a:off x="6510528" y="355284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8" name="Google Shape;1728;p105"/>
          <p:cNvSpPr/>
          <p:nvPr/>
        </p:nvSpPr>
        <p:spPr>
          <a:xfrm>
            <a:off x="6071616" y="390031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Implement + document (the 7 HACCP principles) on the floor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9" name="Google Shape;1729;p105"/>
          <p:cNvSpPr/>
          <p:nvPr/>
        </p:nvSpPr>
        <p:spPr>
          <a:xfrm>
            <a:off x="7296912" y="399175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105"/>
          <p:cNvSpPr/>
          <p:nvPr/>
        </p:nvSpPr>
        <p:spPr>
          <a:xfrm>
            <a:off x="7406640" y="344311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105"/>
          <p:cNvSpPr/>
          <p:nvPr/>
        </p:nvSpPr>
        <p:spPr>
          <a:xfrm>
            <a:off x="7900416" y="355284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105"/>
          <p:cNvSpPr/>
          <p:nvPr/>
        </p:nvSpPr>
        <p:spPr>
          <a:xfrm>
            <a:off x="7900416" y="355284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3" name="Google Shape;1733;p105"/>
          <p:cNvSpPr/>
          <p:nvPr/>
        </p:nvSpPr>
        <p:spPr>
          <a:xfrm>
            <a:off x="7461504" y="390031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Two-stage certification audit → certificate + annual surveillance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4" name="Google Shape;1734;p105"/>
          <p:cNvSpPr/>
          <p:nvPr/>
        </p:nvSpPr>
        <p:spPr>
          <a:xfrm>
            <a:off x="457200" y="4741567"/>
            <a:ext cx="8229600" cy="329100"/>
          </a:xfrm>
          <a:prstGeom prst="roundRect">
            <a:avLst>
              <a:gd fmla="val 16667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105"/>
          <p:cNvSpPr/>
          <p:nvPr/>
        </p:nvSpPr>
        <p:spPr>
          <a:xfrm>
            <a:off x="658368" y="4741567"/>
            <a:ext cx="7863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Target: implementation from the trial run (Q3 2027) → certificate Q4 2027. Digital documentation via NestPro ERP speeds up the audit.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6" name="Google Shape;1736;p105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737" name="Google Shape;1737;p105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38" name="Google Shape;1738;p105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739" name="Google Shape;1739;p105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3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Google Shape;1744;p106"/>
          <p:cNvSpPr/>
          <p:nvPr/>
        </p:nvSpPr>
        <p:spPr>
          <a:xfrm>
            <a:off x="457200" y="393461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CERTIFICATION 3 OF 4 · STAGE 4–5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5" name="Google Shape;1745;p106"/>
          <p:cNvSpPr/>
          <p:nvPr/>
        </p:nvSpPr>
        <p:spPr>
          <a:xfrm>
            <a:off x="457200" y="612917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Halal Certificate — BPJPH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6" name="Google Shape;1746;p106"/>
          <p:cNvSpPr/>
          <p:nvPr/>
        </p:nvSpPr>
        <p:spPr>
          <a:xfrm>
            <a:off x="457200" y="1381013"/>
            <a:ext cx="4114800" cy="1554600"/>
          </a:xfrm>
          <a:prstGeom prst="roundRect">
            <a:avLst>
              <a:gd fmla="val 5294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106"/>
          <p:cNvSpPr/>
          <p:nvPr/>
        </p:nvSpPr>
        <p:spPr>
          <a:xfrm>
            <a:off x="658368" y="1509029"/>
            <a:ext cx="3657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What &amp; Who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8" name="Google Shape;1748;p106"/>
          <p:cNvSpPr/>
          <p:nvPr/>
        </p:nvSpPr>
        <p:spPr>
          <a:xfrm>
            <a:off x="658368" y="1783349"/>
            <a:ext cx="3749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What: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Halal product assurance under Law No. 33/2014 (JPH) — covering materials, process, facilities, and the halal supervisor.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Institutional flow: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Register with BPJPH → inspection by an LPH → MUI fatwa → certificate issued by BPJPH.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Validity: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Valid as long as materials / processes are unchanged (the SJPH must be maintained).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9" name="Google Shape;1749;p106"/>
          <p:cNvSpPr/>
          <p:nvPr/>
        </p:nvSpPr>
        <p:spPr>
          <a:xfrm>
            <a:off x="4754880" y="1381013"/>
            <a:ext cx="3931800" cy="1554600"/>
          </a:xfrm>
          <a:prstGeom prst="roundRect">
            <a:avLst>
              <a:gd fmla="val 5294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106"/>
          <p:cNvSpPr/>
          <p:nvPr/>
        </p:nvSpPr>
        <p:spPr>
          <a:xfrm>
            <a:off x="4956048" y="1509029"/>
            <a:ext cx="3566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Why It Matters for MARKASWALET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1" name="Google Shape;1751;p106"/>
          <p:cNvSpPr/>
          <p:nvPr/>
        </p:nvSpPr>
        <p:spPr>
          <a:xfrm>
            <a:off x="4956048" y="1783349"/>
            <a:ext cx="3566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0160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Opens the domestic Muslim market &amp; strengthens export-market trust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An entry requirement for modern retail &amp; marketplaces for consumer products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Aligned with the consumer-brand plan in the Expansive scheme (C)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2" name="Google Shape;1752;p106"/>
          <p:cNvSpPr/>
          <p:nvPr/>
        </p:nvSpPr>
        <p:spPr>
          <a:xfrm>
            <a:off x="457200" y="3100085"/>
            <a:ext cx="2743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Process Flow: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3" name="Google Shape;1753;p106"/>
          <p:cNvSpPr/>
          <p:nvPr/>
        </p:nvSpPr>
        <p:spPr>
          <a:xfrm>
            <a:off x="457200" y="3392693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106"/>
          <p:cNvSpPr/>
          <p:nvPr/>
        </p:nvSpPr>
        <p:spPr>
          <a:xfrm>
            <a:off x="950976" y="3502421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106"/>
          <p:cNvSpPr/>
          <p:nvPr/>
        </p:nvSpPr>
        <p:spPr>
          <a:xfrm>
            <a:off x="950976" y="3502421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6" name="Google Shape;1756;p106"/>
          <p:cNvSpPr/>
          <p:nvPr/>
        </p:nvSpPr>
        <p:spPr>
          <a:xfrm>
            <a:off x="512064" y="3849893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Set up the Halal Assurance System (SJPH) &amp; appoint a halal supervisor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7" name="Google Shape;1757;p106"/>
          <p:cNvSpPr/>
          <p:nvPr/>
        </p:nvSpPr>
        <p:spPr>
          <a:xfrm>
            <a:off x="1737360" y="3941333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106"/>
          <p:cNvSpPr/>
          <p:nvPr/>
        </p:nvSpPr>
        <p:spPr>
          <a:xfrm>
            <a:off x="1847088" y="3392693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106"/>
          <p:cNvSpPr/>
          <p:nvPr/>
        </p:nvSpPr>
        <p:spPr>
          <a:xfrm>
            <a:off x="2340864" y="3502421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106"/>
          <p:cNvSpPr/>
          <p:nvPr/>
        </p:nvSpPr>
        <p:spPr>
          <a:xfrm>
            <a:off x="2340864" y="3502421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1" name="Google Shape;1761;p106"/>
          <p:cNvSpPr/>
          <p:nvPr/>
        </p:nvSpPr>
        <p:spPr>
          <a:xfrm>
            <a:off x="1901952" y="3849893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Online registration via SIHALAL (BPJPH) + complete documents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2" name="Google Shape;1762;p106"/>
          <p:cNvSpPr/>
          <p:nvPr/>
        </p:nvSpPr>
        <p:spPr>
          <a:xfrm>
            <a:off x="3127248" y="3941333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p106"/>
          <p:cNvSpPr/>
          <p:nvPr/>
        </p:nvSpPr>
        <p:spPr>
          <a:xfrm>
            <a:off x="3236976" y="3392693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106"/>
          <p:cNvSpPr/>
          <p:nvPr/>
        </p:nvSpPr>
        <p:spPr>
          <a:xfrm>
            <a:off x="3730752" y="3502421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106"/>
          <p:cNvSpPr/>
          <p:nvPr/>
        </p:nvSpPr>
        <p:spPr>
          <a:xfrm>
            <a:off x="3730752" y="3502421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6" name="Google Shape;1766;p106"/>
          <p:cNvSpPr/>
          <p:nvPr/>
        </p:nvSpPr>
        <p:spPr>
          <a:xfrm>
            <a:off x="3291840" y="3849893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Audit by the LPH — materials, production process &amp; facilities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7" name="Google Shape;1767;p106"/>
          <p:cNvSpPr/>
          <p:nvPr/>
        </p:nvSpPr>
        <p:spPr>
          <a:xfrm>
            <a:off x="4517136" y="3941333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106"/>
          <p:cNvSpPr/>
          <p:nvPr/>
        </p:nvSpPr>
        <p:spPr>
          <a:xfrm>
            <a:off x="4626864" y="3392693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106"/>
          <p:cNvSpPr/>
          <p:nvPr/>
        </p:nvSpPr>
        <p:spPr>
          <a:xfrm>
            <a:off x="5120640" y="3502421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106"/>
          <p:cNvSpPr/>
          <p:nvPr/>
        </p:nvSpPr>
        <p:spPr>
          <a:xfrm>
            <a:off x="5120640" y="3502421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1" name="Google Shape;1771;p106"/>
          <p:cNvSpPr/>
          <p:nvPr/>
        </p:nvSpPr>
        <p:spPr>
          <a:xfrm>
            <a:off x="4681728" y="3849893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Halal ruling session by the MUI Fatwa Commission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2" name="Google Shape;1772;p106"/>
          <p:cNvSpPr/>
          <p:nvPr/>
        </p:nvSpPr>
        <p:spPr>
          <a:xfrm>
            <a:off x="5907024" y="3941333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106"/>
          <p:cNvSpPr/>
          <p:nvPr/>
        </p:nvSpPr>
        <p:spPr>
          <a:xfrm>
            <a:off x="6016752" y="3392693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106"/>
          <p:cNvSpPr/>
          <p:nvPr/>
        </p:nvSpPr>
        <p:spPr>
          <a:xfrm>
            <a:off x="6510528" y="3502421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106"/>
          <p:cNvSpPr/>
          <p:nvPr/>
        </p:nvSpPr>
        <p:spPr>
          <a:xfrm>
            <a:off x="6510528" y="3502421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6" name="Google Shape;1776;p106"/>
          <p:cNvSpPr/>
          <p:nvPr/>
        </p:nvSpPr>
        <p:spPr>
          <a:xfrm>
            <a:off x="6071616" y="3849893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Halal certificate issued by BPJPH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7" name="Google Shape;1777;p106"/>
          <p:cNvSpPr/>
          <p:nvPr/>
        </p:nvSpPr>
        <p:spPr>
          <a:xfrm>
            <a:off x="7296912" y="3941333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106"/>
          <p:cNvSpPr/>
          <p:nvPr/>
        </p:nvSpPr>
        <p:spPr>
          <a:xfrm>
            <a:off x="7406640" y="3392693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106"/>
          <p:cNvSpPr/>
          <p:nvPr/>
        </p:nvSpPr>
        <p:spPr>
          <a:xfrm>
            <a:off x="7900416" y="3502421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106"/>
          <p:cNvSpPr/>
          <p:nvPr/>
        </p:nvSpPr>
        <p:spPr>
          <a:xfrm>
            <a:off x="7900416" y="3502421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1" name="Google Shape;1781;p106"/>
          <p:cNvSpPr/>
          <p:nvPr/>
        </p:nvSpPr>
        <p:spPr>
          <a:xfrm>
            <a:off x="7461504" y="3849893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Maintain the SJPH &amp; report any changes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2" name="Google Shape;1782;p106"/>
          <p:cNvSpPr/>
          <p:nvPr/>
        </p:nvSpPr>
        <p:spPr>
          <a:xfrm>
            <a:off x="457200" y="4691141"/>
            <a:ext cx="8229600" cy="329100"/>
          </a:xfrm>
          <a:prstGeom prst="roundRect">
            <a:avLst>
              <a:gd fmla="val 16667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106"/>
          <p:cNvSpPr/>
          <p:nvPr/>
        </p:nvSpPr>
        <p:spPr>
          <a:xfrm>
            <a:off x="658368" y="4691141"/>
            <a:ext cx="7863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Target: filed in parallel with NKV &amp; HACCP in Q3 2027. Bird's nest is a single-ingredient product — low halal risk.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84" name="Google Shape;1784;p106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785" name="Google Shape;1785;p106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86" name="Google Shape;1786;p106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787" name="Google Shape;1787;p106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" name="Google Shape;1792;p107"/>
          <p:cNvSpPr/>
          <p:nvPr/>
        </p:nvSpPr>
        <p:spPr>
          <a:xfrm>
            <a:off x="457200" y="385057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Calibri"/>
                <a:ea typeface="Calibri"/>
                <a:cs typeface="Calibri"/>
                <a:sym typeface="Calibri"/>
              </a:rPr>
              <a:t>CERTIFICATION 4 OF 4 · THE CHINA EXPORT KEY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3" name="Google Shape;1793;p107"/>
          <p:cNvSpPr/>
          <p:nvPr/>
        </p:nvSpPr>
        <p:spPr>
          <a:xfrm>
            <a:off x="457200" y="604513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Arial"/>
                <a:ea typeface="Arial"/>
                <a:cs typeface="Arial"/>
                <a:sym typeface="Arial"/>
              </a:rPr>
              <a:t>GACC — China Export Registration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4" name="Google Shape;1794;p107"/>
          <p:cNvSpPr/>
          <p:nvPr/>
        </p:nvSpPr>
        <p:spPr>
          <a:xfrm>
            <a:off x="457200" y="1372609"/>
            <a:ext cx="4114800" cy="1554600"/>
          </a:xfrm>
          <a:prstGeom prst="roundRect">
            <a:avLst>
              <a:gd fmla="val 5294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107"/>
          <p:cNvSpPr/>
          <p:nvPr/>
        </p:nvSpPr>
        <p:spPr>
          <a:xfrm>
            <a:off x="658368" y="1500625"/>
            <a:ext cx="3657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8A1E22"/>
                </a:solidFill>
                <a:latin typeface="Arial"/>
                <a:ea typeface="Arial"/>
                <a:cs typeface="Arial"/>
                <a:sym typeface="Arial"/>
              </a:rPr>
              <a:t>What &amp; Who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6" name="Google Shape;1796;p107"/>
          <p:cNvSpPr/>
          <p:nvPr/>
        </p:nvSpPr>
        <p:spPr>
          <a:xfrm>
            <a:off x="658368" y="1774945"/>
            <a:ext cx="3749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What: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Mandatory registration of foreign food producers with GACC (Decrees 248/249) — for bird's nest, under the Indonesia–China bilateral protocol.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Pathway: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Via Indonesia's competent authority (Quarantine Agency) → registered in GACC's CIFER system.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E6A66"/>
              </a:buClr>
              <a:buSzPts val="850"/>
              <a:buFont typeface="Calibri"/>
              <a:buNone/>
            </a:pPr>
            <a:r>
              <a:rPr b="1" i="0" lang="en" sz="85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Key technical requirements:  </a:t>
            </a: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Nitrite ≤ 30 ppm, protocol-compliant heat treatment, full traceability from registered swiftlet houses.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7" name="Google Shape;1797;p107"/>
          <p:cNvSpPr/>
          <p:nvPr/>
        </p:nvSpPr>
        <p:spPr>
          <a:xfrm>
            <a:off x="4754880" y="1372609"/>
            <a:ext cx="3931800" cy="1554600"/>
          </a:xfrm>
          <a:prstGeom prst="roundRect">
            <a:avLst>
              <a:gd fmla="val 5294" name="adj"/>
            </a:avLst>
          </a:prstGeom>
          <a:solidFill>
            <a:srgbClr val="F9ED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107"/>
          <p:cNvSpPr/>
          <p:nvPr/>
        </p:nvSpPr>
        <p:spPr>
          <a:xfrm>
            <a:off x="4956048" y="1500625"/>
            <a:ext cx="3566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B3282D"/>
                </a:solidFill>
                <a:latin typeface="Arial"/>
                <a:ea typeface="Arial"/>
                <a:cs typeface="Arial"/>
                <a:sym typeface="Arial"/>
              </a:rPr>
              <a:t>Why It Matters for MARKASWALET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9" name="Google Shape;1799;p107"/>
          <p:cNvSpPr/>
          <p:nvPr/>
        </p:nvSpPr>
        <p:spPr>
          <a:xfrm>
            <a:off x="4956048" y="1774945"/>
            <a:ext cx="3566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0160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Opens the biggest channel: GACC export = ±83% of 2033 revenue (both export schemes)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The margin inflection point: gross margin jumps ±11% → ±31% once granted (2028)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10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E"/>
              </a:buClr>
              <a:buSzPts val="900"/>
              <a:buFont typeface="Calibri"/>
              <a:buChar char="•"/>
            </a:pPr>
            <a:r>
              <a:rPr b="0" i="0" lang="en" sz="9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Barcode traceability + Markaswalet's registered RBW network = an audit advantage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0" name="Google Shape;1800;p107"/>
          <p:cNvSpPr/>
          <p:nvPr/>
        </p:nvSpPr>
        <p:spPr>
          <a:xfrm>
            <a:off x="457200" y="3091681"/>
            <a:ext cx="2743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Process Flow: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1" name="Google Shape;1801;p107"/>
          <p:cNvSpPr/>
          <p:nvPr/>
        </p:nvSpPr>
        <p:spPr>
          <a:xfrm>
            <a:off x="457200" y="338428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107"/>
          <p:cNvSpPr/>
          <p:nvPr/>
        </p:nvSpPr>
        <p:spPr>
          <a:xfrm>
            <a:off x="950976" y="349401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107"/>
          <p:cNvSpPr/>
          <p:nvPr/>
        </p:nvSpPr>
        <p:spPr>
          <a:xfrm>
            <a:off x="950976" y="349401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4" name="Google Shape;1804;p107"/>
          <p:cNvSpPr/>
          <p:nvPr/>
        </p:nvSpPr>
        <p:spPr>
          <a:xfrm>
            <a:off x="512064" y="384148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Meet domestic prerequisites: NKV, HACCP &amp; registered source swiftlet houses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5" name="Google Shape;1805;p107"/>
          <p:cNvSpPr/>
          <p:nvPr/>
        </p:nvSpPr>
        <p:spPr>
          <a:xfrm>
            <a:off x="1737360" y="393292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107"/>
          <p:cNvSpPr/>
          <p:nvPr/>
        </p:nvSpPr>
        <p:spPr>
          <a:xfrm>
            <a:off x="1847088" y="338428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107"/>
          <p:cNvSpPr/>
          <p:nvPr/>
        </p:nvSpPr>
        <p:spPr>
          <a:xfrm>
            <a:off x="2340864" y="349401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107"/>
          <p:cNvSpPr/>
          <p:nvPr/>
        </p:nvSpPr>
        <p:spPr>
          <a:xfrm>
            <a:off x="2340864" y="349401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9" name="Google Shape;1809;p107"/>
          <p:cNvSpPr/>
          <p:nvPr/>
        </p:nvSpPr>
        <p:spPr>
          <a:xfrm>
            <a:off x="1901952" y="384148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Application &amp; eligibility assessment by the Quarantine Agency (competent authority)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0" name="Google Shape;1810;p107"/>
          <p:cNvSpPr/>
          <p:nvPr/>
        </p:nvSpPr>
        <p:spPr>
          <a:xfrm>
            <a:off x="3127248" y="393292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107"/>
          <p:cNvSpPr/>
          <p:nvPr/>
        </p:nvSpPr>
        <p:spPr>
          <a:xfrm>
            <a:off x="3236976" y="338428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107"/>
          <p:cNvSpPr/>
          <p:nvPr/>
        </p:nvSpPr>
        <p:spPr>
          <a:xfrm>
            <a:off x="3730752" y="349401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107"/>
          <p:cNvSpPr/>
          <p:nvPr/>
        </p:nvSpPr>
        <p:spPr>
          <a:xfrm>
            <a:off x="3730752" y="349401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4" name="Google Shape;1814;p107"/>
          <p:cNvSpPr/>
          <p:nvPr/>
        </p:nvSpPr>
        <p:spPr>
          <a:xfrm>
            <a:off x="3291840" y="384148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Readiness audit: traceability, nitrite control, heat treatment, hygiene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5" name="Google Shape;1815;p107"/>
          <p:cNvSpPr/>
          <p:nvPr/>
        </p:nvSpPr>
        <p:spPr>
          <a:xfrm>
            <a:off x="4517136" y="393292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107"/>
          <p:cNvSpPr/>
          <p:nvPr/>
        </p:nvSpPr>
        <p:spPr>
          <a:xfrm>
            <a:off x="4626864" y="338428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107"/>
          <p:cNvSpPr/>
          <p:nvPr/>
        </p:nvSpPr>
        <p:spPr>
          <a:xfrm>
            <a:off x="5120640" y="349401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107"/>
          <p:cNvSpPr/>
          <p:nvPr/>
        </p:nvSpPr>
        <p:spPr>
          <a:xfrm>
            <a:off x="5120640" y="349401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9" name="Google Shape;1819;p107"/>
          <p:cNvSpPr/>
          <p:nvPr/>
        </p:nvSpPr>
        <p:spPr>
          <a:xfrm>
            <a:off x="4681728" y="384148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Authority recommendation → company registration via the CIFER system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0" name="Google Shape;1820;p107"/>
          <p:cNvSpPr/>
          <p:nvPr/>
        </p:nvSpPr>
        <p:spPr>
          <a:xfrm>
            <a:off x="5907024" y="393292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107"/>
          <p:cNvSpPr/>
          <p:nvPr/>
        </p:nvSpPr>
        <p:spPr>
          <a:xfrm>
            <a:off x="6016752" y="338428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107"/>
          <p:cNvSpPr/>
          <p:nvPr/>
        </p:nvSpPr>
        <p:spPr>
          <a:xfrm>
            <a:off x="6510528" y="349401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107"/>
          <p:cNvSpPr/>
          <p:nvPr/>
        </p:nvSpPr>
        <p:spPr>
          <a:xfrm>
            <a:off x="6510528" y="349401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4" name="Google Shape;1824;p107"/>
          <p:cNvSpPr/>
          <p:nvPr/>
        </p:nvSpPr>
        <p:spPr>
          <a:xfrm>
            <a:off x="6071616" y="384148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GACC review — document checks &amp; possible inspection (video/on-site)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5" name="Google Shape;1825;p107"/>
          <p:cNvSpPr/>
          <p:nvPr/>
        </p:nvSpPr>
        <p:spPr>
          <a:xfrm>
            <a:off x="7296912" y="3932929"/>
            <a:ext cx="109800" cy="27300"/>
          </a:xfrm>
          <a:prstGeom prst="rect">
            <a:avLst/>
          </a:prstGeom>
          <a:solidFill>
            <a:srgbClr val="6E6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107"/>
          <p:cNvSpPr/>
          <p:nvPr/>
        </p:nvSpPr>
        <p:spPr>
          <a:xfrm>
            <a:off x="7406640" y="3384289"/>
            <a:ext cx="1280100" cy="11703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E4DED6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107"/>
          <p:cNvSpPr/>
          <p:nvPr/>
        </p:nvSpPr>
        <p:spPr>
          <a:xfrm>
            <a:off x="7900416" y="3494017"/>
            <a:ext cx="292500" cy="292500"/>
          </a:xfrm>
          <a:prstGeom prst="ellipse">
            <a:avLst/>
          </a:prstGeom>
          <a:solidFill>
            <a:srgbClr val="B3282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107"/>
          <p:cNvSpPr/>
          <p:nvPr/>
        </p:nvSpPr>
        <p:spPr>
          <a:xfrm>
            <a:off x="7900416" y="3494017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9" name="Google Shape;1829;p107"/>
          <p:cNvSpPr/>
          <p:nvPr/>
        </p:nvSpPr>
        <p:spPr>
          <a:xfrm>
            <a:off x="7461504" y="3841489"/>
            <a:ext cx="1170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750"/>
              <a:buFont typeface="Calibri"/>
              <a:buNone/>
            </a:pPr>
            <a:r>
              <a:rPr b="0" i="0" lang="en" sz="7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GACC registration number granted → first export + ongoing monitoring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0" name="Google Shape;1830;p107"/>
          <p:cNvSpPr/>
          <p:nvPr/>
        </p:nvSpPr>
        <p:spPr>
          <a:xfrm>
            <a:off x="457200" y="4682737"/>
            <a:ext cx="8229600" cy="329100"/>
          </a:xfrm>
          <a:prstGeom prst="roundRect">
            <a:avLst>
              <a:gd fmla="val 16667" name="adj"/>
            </a:avLst>
          </a:prstGeom>
          <a:solidFill>
            <a:srgbClr val="F6E7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107"/>
          <p:cNvSpPr/>
          <p:nvPr/>
        </p:nvSpPr>
        <p:spPr>
          <a:xfrm>
            <a:off x="658368" y="4682737"/>
            <a:ext cx="7863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850"/>
              <a:buFont typeface="Calibri"/>
              <a:buNone/>
            </a:pPr>
            <a:r>
              <a:rPr b="0" i="0" lang="en" sz="850" u="none" cap="none" strike="noStrike">
                <a:solidFill>
                  <a:srgbClr val="2B2B2E"/>
                </a:solidFill>
                <a:latin typeface="Calibri"/>
                <a:ea typeface="Calibri"/>
                <a:cs typeface="Calibri"/>
                <a:sym typeface="Calibri"/>
              </a:rPr>
              <a:t>An estimated 12–18-month process — initiated from Q3 2027 (Stage 4) so it is granted in 2028, in line with Phase 2 of the revenue roadmap.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2" name="Google Shape;1832;p107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833" name="Google Shape;1833;p107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34" name="Google Shape;1834;p107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835" name="Google Shape;1835;p107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3"/>
          <p:cNvSpPr/>
          <p:nvPr/>
        </p:nvSpPr>
        <p:spPr>
          <a:xfrm>
            <a:off x="480180" y="757679"/>
            <a:ext cx="41157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97A2B"/>
              </a:buClr>
              <a:buSzPts val="1000"/>
              <a:buFont typeface="Arial"/>
              <a:buNone/>
            </a:pPr>
            <a:r>
              <a:rPr b="1" i="0" lang="en" sz="1500" u="none" cap="none" strike="noStrike">
                <a:solidFill>
                  <a:srgbClr val="E97A2B"/>
                </a:solidFill>
                <a:latin typeface="Urbanist"/>
                <a:ea typeface="Urbanist"/>
                <a:cs typeface="Urbanist"/>
                <a:sym typeface="Urbanist"/>
              </a:rPr>
              <a:t>M</a:t>
            </a:r>
            <a:r>
              <a:rPr b="1" lang="en" sz="1500">
                <a:solidFill>
                  <a:srgbClr val="E97A2B"/>
                </a:solidFill>
                <a:latin typeface="Urbanist"/>
                <a:ea typeface="Urbanist"/>
                <a:cs typeface="Urbanist"/>
                <a:sym typeface="Urbanist"/>
              </a:rPr>
              <a:t>arket Opportunity</a:t>
            </a:r>
            <a:endParaRPr i="0" sz="15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19" name="Google Shape;419;p63"/>
          <p:cNvSpPr/>
          <p:nvPr/>
        </p:nvSpPr>
        <p:spPr>
          <a:xfrm>
            <a:off x="480180" y="963419"/>
            <a:ext cx="82317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2300"/>
              <a:buFont typeface="Arial"/>
              <a:buNone/>
            </a:pPr>
            <a:r>
              <a:rPr b="1" i="0" lang="en" sz="2300" u="none" cap="none" strike="noStrike">
                <a:solidFill>
                  <a:srgbClr val="1F2937"/>
                </a:solidFill>
                <a:latin typeface="Urbanist"/>
                <a:ea typeface="Urbanist"/>
                <a:cs typeface="Urbanist"/>
                <a:sym typeface="Urbanist"/>
              </a:rPr>
              <a:t>Target Market in Downstream Manufacture and Export</a:t>
            </a:r>
            <a:endParaRPr i="0" sz="2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0" name="Google Shape;420;p63"/>
          <p:cNvSpPr/>
          <p:nvPr/>
        </p:nvSpPr>
        <p:spPr>
          <a:xfrm>
            <a:off x="559727" y="1632034"/>
            <a:ext cx="3101400" cy="3164700"/>
          </a:xfrm>
          <a:prstGeom prst="ellipse">
            <a:avLst/>
          </a:prstGeom>
          <a:solidFill>
            <a:srgbClr val="1D6A63"/>
          </a:solidFill>
          <a:ln>
            <a:noFill/>
          </a:ln>
          <a:effectLst>
            <a:outerShdw blurRad="76213" rotWithShape="0" algn="bl" dir="5400000" dist="19053">
              <a:srgbClr val="9AA5A3">
                <a:alpha val="251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63"/>
          <p:cNvSpPr/>
          <p:nvPr/>
        </p:nvSpPr>
        <p:spPr>
          <a:xfrm>
            <a:off x="1074201" y="2231009"/>
            <a:ext cx="2046600" cy="2051100"/>
          </a:xfrm>
          <a:prstGeom prst="ellipse">
            <a:avLst/>
          </a:prstGeom>
          <a:solidFill>
            <a:srgbClr val="4FA298"/>
          </a:solidFill>
          <a:ln>
            <a:noFill/>
          </a:ln>
          <a:effectLst>
            <a:outerShdw blurRad="76213" rotWithShape="0" algn="bl" dir="5400000" dist="19053">
              <a:srgbClr val="9AA5A3">
                <a:alpha val="251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63"/>
          <p:cNvSpPr/>
          <p:nvPr/>
        </p:nvSpPr>
        <p:spPr>
          <a:xfrm>
            <a:off x="1520075" y="2739294"/>
            <a:ext cx="1097700" cy="1097400"/>
          </a:xfrm>
          <a:prstGeom prst="ellipse">
            <a:avLst/>
          </a:prstGeom>
          <a:solidFill>
            <a:srgbClr val="E97A2B"/>
          </a:solidFill>
          <a:ln>
            <a:noFill/>
          </a:ln>
          <a:effectLst>
            <a:outerShdw blurRad="76213" rotWithShape="0" algn="bl" dir="5400000" dist="19053">
              <a:srgbClr val="9AA5A3">
                <a:alpha val="251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63"/>
          <p:cNvSpPr/>
          <p:nvPr/>
        </p:nvSpPr>
        <p:spPr>
          <a:xfrm>
            <a:off x="1382880" y="1688457"/>
            <a:ext cx="1371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TAM</a:t>
            </a:r>
            <a:endParaRPr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4" name="Google Shape;424;p63"/>
          <p:cNvSpPr/>
          <p:nvPr/>
        </p:nvSpPr>
        <p:spPr>
          <a:xfrm>
            <a:off x="1382880" y="1976493"/>
            <a:ext cx="13719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9CCFC8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9CCFC8"/>
                </a:solidFill>
                <a:latin typeface="Urbanist"/>
                <a:ea typeface="Urbanist"/>
                <a:cs typeface="Urbanist"/>
                <a:sym typeface="Urbanist"/>
              </a:rPr>
              <a:t>Rp92 T</a:t>
            </a:r>
            <a:endParaRPr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5" name="Google Shape;425;p63"/>
          <p:cNvSpPr/>
          <p:nvPr/>
        </p:nvSpPr>
        <p:spPr>
          <a:xfrm>
            <a:off x="1382880" y="2294305"/>
            <a:ext cx="1371900" cy="22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SAM</a:t>
            </a:r>
            <a:endParaRPr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6" name="Google Shape;426;p63"/>
          <p:cNvSpPr/>
          <p:nvPr/>
        </p:nvSpPr>
        <p:spPr>
          <a:xfrm>
            <a:off x="1382880" y="2513761"/>
            <a:ext cx="1371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4F3F0"/>
              </a:buClr>
              <a:buSzPts val="800"/>
              <a:buFont typeface="Arial"/>
              <a:buNone/>
            </a:pPr>
            <a:r>
              <a:rPr b="1" i="0" lang="en" sz="1000" u="none" cap="none" strike="noStrike">
                <a:solidFill>
                  <a:srgbClr val="E4F3F0"/>
                </a:solidFill>
                <a:latin typeface="Urbanist"/>
                <a:ea typeface="Urbanist"/>
                <a:cs typeface="Urbanist"/>
                <a:sym typeface="Urbanist"/>
              </a:rPr>
              <a:t>Rp9,2 T</a:t>
            </a:r>
            <a:endParaRPr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7" name="Google Shape;427;p63"/>
          <p:cNvSpPr/>
          <p:nvPr/>
        </p:nvSpPr>
        <p:spPr>
          <a:xfrm>
            <a:off x="1520075" y="2979324"/>
            <a:ext cx="1097700" cy="65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SOM</a:t>
            </a:r>
            <a:endParaRPr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DE8D2"/>
              </a:buClr>
              <a:buSzPts val="800"/>
              <a:buFont typeface="Arial"/>
              <a:buNone/>
            </a:pPr>
            <a:r>
              <a:rPr b="1" i="0" lang="en" sz="1000" u="none" cap="none" strike="noStrike">
                <a:solidFill>
                  <a:srgbClr val="FDE8D2"/>
                </a:solidFill>
                <a:latin typeface="Urbanist"/>
                <a:ea typeface="Urbanist"/>
                <a:cs typeface="Urbanist"/>
                <a:sym typeface="Urbanist"/>
              </a:rPr>
              <a:t>Rp800 M</a:t>
            </a:r>
            <a:endParaRPr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28" name="Google Shape;428;p63"/>
          <p:cNvSpPr/>
          <p:nvPr/>
        </p:nvSpPr>
        <p:spPr>
          <a:xfrm>
            <a:off x="4239951" y="1973934"/>
            <a:ext cx="4341300" cy="782100"/>
          </a:xfrm>
          <a:prstGeom prst="roundRect">
            <a:avLst>
              <a:gd fmla="val 9000" name="adj"/>
            </a:avLst>
          </a:prstGeom>
          <a:solidFill>
            <a:srgbClr val="E7F1EF"/>
          </a:solidFill>
          <a:ln>
            <a:noFill/>
          </a:ln>
        </p:spPr>
        <p:txBody>
          <a:bodyPr anchorCtr="0" anchor="ctr" bIns="78200" lIns="78200" spcFirstLastPara="1" rIns="78200" wrap="square" tIns="78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63"/>
          <p:cNvSpPr/>
          <p:nvPr/>
        </p:nvSpPr>
        <p:spPr>
          <a:xfrm>
            <a:off x="4396407" y="2138171"/>
            <a:ext cx="453600" cy="453600"/>
          </a:xfrm>
          <a:prstGeom prst="ellipse">
            <a:avLst/>
          </a:prstGeom>
          <a:solidFill>
            <a:srgbClr val="1D6A63"/>
          </a:solidFill>
          <a:ln>
            <a:noFill/>
          </a:ln>
        </p:spPr>
        <p:txBody>
          <a:bodyPr anchorCtr="0" anchor="ctr" bIns="78200" lIns="78200" spcFirstLastPara="1" rIns="78200" wrap="square" tIns="78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63"/>
          <p:cNvSpPr/>
          <p:nvPr/>
        </p:nvSpPr>
        <p:spPr>
          <a:xfrm>
            <a:off x="4333825" y="2138171"/>
            <a:ext cx="579000" cy="4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98"/>
              <a:buFont typeface="Arial"/>
              <a:buNone/>
            </a:pPr>
            <a:r>
              <a:rPr b="1" i="0" lang="en" sz="114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TAM</a:t>
            </a:r>
            <a:endParaRPr i="0" sz="114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1" name="Google Shape;431;p63"/>
          <p:cNvSpPr/>
          <p:nvPr/>
        </p:nvSpPr>
        <p:spPr>
          <a:xfrm>
            <a:off x="5006585" y="2067784"/>
            <a:ext cx="2425200" cy="21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26"/>
              <a:buFont typeface="Arial"/>
              <a:buNone/>
            </a:pPr>
            <a:r>
              <a:rPr b="1" i="0" lang="en" sz="1140" u="none" cap="none" strike="noStrike">
                <a:solidFill>
                  <a:srgbClr val="1F2937"/>
                </a:solidFill>
                <a:latin typeface="Urbanist"/>
                <a:ea typeface="Urbanist"/>
                <a:cs typeface="Urbanist"/>
                <a:sym typeface="Urbanist"/>
              </a:rPr>
              <a:t>Total Addressable Market</a:t>
            </a:r>
            <a:endParaRPr i="0" sz="114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2" name="Google Shape;432;p63"/>
          <p:cNvSpPr/>
          <p:nvPr/>
        </p:nvSpPr>
        <p:spPr>
          <a:xfrm>
            <a:off x="5006585" y="2302409"/>
            <a:ext cx="24252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98"/>
              <a:buFont typeface="Arial"/>
              <a:buNone/>
            </a:pPr>
            <a:r>
              <a:rPr i="0" lang="en" sz="1140" u="none" cap="none" strike="noStrike">
                <a:solidFill>
                  <a:srgbClr val="6B7280"/>
                </a:solidFill>
                <a:latin typeface="Urbanist"/>
                <a:ea typeface="Urbanist"/>
                <a:cs typeface="Urbanist"/>
                <a:sym typeface="Urbanist"/>
              </a:rPr>
              <a:t>3.000 Ton (pasar SBW global)  ×  Rp30,8 jt/Kg</a:t>
            </a:r>
            <a:endParaRPr i="0" sz="114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3" name="Google Shape;433;p63"/>
          <p:cNvSpPr/>
          <p:nvPr/>
        </p:nvSpPr>
        <p:spPr>
          <a:xfrm>
            <a:off x="7431802" y="2091525"/>
            <a:ext cx="1045200" cy="66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1D6A63"/>
              </a:buClr>
              <a:buSzPts val="1066"/>
              <a:buFont typeface="Arial"/>
              <a:buNone/>
            </a:pPr>
            <a:r>
              <a:rPr b="1" i="0" lang="en" sz="2000" u="none" cap="none" strike="noStrike">
                <a:solidFill>
                  <a:srgbClr val="1D6A63"/>
                </a:solidFill>
                <a:latin typeface="Arial"/>
                <a:ea typeface="Arial"/>
                <a:cs typeface="Arial"/>
                <a:sym typeface="Arial"/>
              </a:rPr>
              <a:t> Rp92 T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3"/>
          <p:cNvSpPr/>
          <p:nvPr/>
        </p:nvSpPr>
        <p:spPr>
          <a:xfrm>
            <a:off x="4239951" y="2865510"/>
            <a:ext cx="4341300" cy="782100"/>
          </a:xfrm>
          <a:prstGeom prst="roundRect">
            <a:avLst>
              <a:gd fmla="val 9000" name="adj"/>
            </a:avLst>
          </a:prstGeom>
          <a:solidFill>
            <a:srgbClr val="EDF6F4"/>
          </a:solidFill>
          <a:ln>
            <a:noFill/>
          </a:ln>
        </p:spPr>
        <p:txBody>
          <a:bodyPr anchorCtr="0" anchor="ctr" bIns="78200" lIns="78200" spcFirstLastPara="1" rIns="78200" wrap="square" tIns="78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63"/>
          <p:cNvSpPr/>
          <p:nvPr/>
        </p:nvSpPr>
        <p:spPr>
          <a:xfrm>
            <a:off x="4396407" y="3029748"/>
            <a:ext cx="453600" cy="453600"/>
          </a:xfrm>
          <a:prstGeom prst="ellipse">
            <a:avLst/>
          </a:prstGeom>
          <a:solidFill>
            <a:srgbClr val="4FA298"/>
          </a:solidFill>
          <a:ln>
            <a:noFill/>
          </a:ln>
        </p:spPr>
        <p:txBody>
          <a:bodyPr anchorCtr="0" anchor="ctr" bIns="78200" lIns="78200" spcFirstLastPara="1" rIns="78200" wrap="square" tIns="78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63"/>
          <p:cNvSpPr/>
          <p:nvPr/>
        </p:nvSpPr>
        <p:spPr>
          <a:xfrm>
            <a:off x="4333825" y="3029748"/>
            <a:ext cx="579000" cy="4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98"/>
              <a:buFont typeface="Arial"/>
              <a:buNone/>
            </a:pPr>
            <a:r>
              <a:rPr b="1" i="0" lang="en" sz="114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SAM</a:t>
            </a:r>
            <a:endParaRPr i="0" sz="114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7" name="Google Shape;437;p63"/>
          <p:cNvSpPr/>
          <p:nvPr/>
        </p:nvSpPr>
        <p:spPr>
          <a:xfrm>
            <a:off x="5006585" y="2959360"/>
            <a:ext cx="2425200" cy="21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26"/>
              <a:buFont typeface="Arial"/>
              <a:buNone/>
            </a:pPr>
            <a:r>
              <a:rPr b="1" i="0" lang="en" sz="1140" u="none" cap="none" strike="noStrike">
                <a:solidFill>
                  <a:srgbClr val="1F2937"/>
                </a:solidFill>
                <a:latin typeface="Urbanist"/>
                <a:ea typeface="Urbanist"/>
                <a:cs typeface="Urbanist"/>
                <a:sym typeface="Urbanist"/>
              </a:rPr>
              <a:t>Serviceable Available Market</a:t>
            </a:r>
            <a:endParaRPr i="0" sz="114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8" name="Google Shape;438;p63"/>
          <p:cNvSpPr/>
          <p:nvPr/>
        </p:nvSpPr>
        <p:spPr>
          <a:xfrm>
            <a:off x="5006585" y="3193986"/>
            <a:ext cx="24252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98"/>
              <a:buFont typeface="Arial"/>
              <a:buNone/>
            </a:pPr>
            <a:r>
              <a:rPr i="0" lang="en" sz="1140" u="none" cap="none" strike="noStrike">
                <a:solidFill>
                  <a:srgbClr val="6B7280"/>
                </a:solidFill>
                <a:latin typeface="Urbanist"/>
                <a:ea typeface="Urbanist"/>
                <a:cs typeface="Urbanist"/>
                <a:sym typeface="Urbanist"/>
              </a:rPr>
              <a:t>300 Ton — export-grade China + SEA via jalur terdaftar (±10% TAM)</a:t>
            </a:r>
            <a:endParaRPr i="0" sz="114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39" name="Google Shape;439;p63"/>
          <p:cNvSpPr/>
          <p:nvPr/>
        </p:nvSpPr>
        <p:spPr>
          <a:xfrm>
            <a:off x="7479252" y="2972875"/>
            <a:ext cx="1045200" cy="66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4FA298"/>
              </a:buClr>
              <a:buSzPts val="1066"/>
              <a:buFont typeface="Arial"/>
              <a:buNone/>
            </a:pPr>
            <a:r>
              <a:rPr b="1" i="0" lang="en" sz="2000" u="none" cap="none" strike="noStrike">
                <a:solidFill>
                  <a:srgbClr val="4FA298"/>
                </a:solidFill>
                <a:latin typeface="Arial"/>
                <a:ea typeface="Arial"/>
                <a:cs typeface="Arial"/>
                <a:sym typeface="Arial"/>
              </a:rPr>
              <a:t>Rp9,2 T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3"/>
          <p:cNvSpPr/>
          <p:nvPr/>
        </p:nvSpPr>
        <p:spPr>
          <a:xfrm>
            <a:off x="4239956" y="3757078"/>
            <a:ext cx="4341300" cy="782100"/>
          </a:xfrm>
          <a:prstGeom prst="roundRect">
            <a:avLst>
              <a:gd fmla="val 9000" name="adj"/>
            </a:avLst>
          </a:prstGeom>
          <a:solidFill>
            <a:srgbClr val="F9E3CC"/>
          </a:solidFill>
          <a:ln>
            <a:noFill/>
          </a:ln>
        </p:spPr>
        <p:txBody>
          <a:bodyPr anchorCtr="0" anchor="ctr" bIns="78200" lIns="78200" spcFirstLastPara="1" rIns="78200" wrap="square" tIns="78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63"/>
          <p:cNvSpPr/>
          <p:nvPr/>
        </p:nvSpPr>
        <p:spPr>
          <a:xfrm>
            <a:off x="4396411" y="3921316"/>
            <a:ext cx="453600" cy="453600"/>
          </a:xfrm>
          <a:prstGeom prst="ellipse">
            <a:avLst/>
          </a:prstGeom>
          <a:solidFill>
            <a:srgbClr val="C4611A"/>
          </a:solidFill>
          <a:ln>
            <a:noFill/>
          </a:ln>
        </p:spPr>
        <p:txBody>
          <a:bodyPr anchorCtr="0" anchor="ctr" bIns="78200" lIns="78200" spcFirstLastPara="1" rIns="78200" wrap="square" tIns="78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63"/>
          <p:cNvSpPr/>
          <p:nvPr/>
        </p:nvSpPr>
        <p:spPr>
          <a:xfrm>
            <a:off x="4333829" y="3921316"/>
            <a:ext cx="579000" cy="4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98"/>
              <a:buFont typeface="Arial"/>
              <a:buNone/>
            </a:pPr>
            <a:r>
              <a:rPr b="1" i="0" lang="en" sz="1140" u="none" cap="none" strike="noStrik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SOM B</a:t>
            </a:r>
            <a:endParaRPr i="0" sz="114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43" name="Google Shape;443;p63"/>
          <p:cNvSpPr/>
          <p:nvPr/>
        </p:nvSpPr>
        <p:spPr>
          <a:xfrm>
            <a:off x="5006589" y="3850928"/>
            <a:ext cx="2425200" cy="21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937"/>
              </a:buClr>
              <a:buSzPts val="1026"/>
              <a:buFont typeface="Arial"/>
              <a:buNone/>
            </a:pPr>
            <a:r>
              <a:rPr b="1" i="0" lang="en" sz="1140" u="none" cap="none" strike="noStrike">
                <a:solidFill>
                  <a:srgbClr val="1F2937"/>
                </a:solidFill>
                <a:latin typeface="Urbanist"/>
                <a:ea typeface="Urbanist"/>
                <a:cs typeface="Urbanist"/>
                <a:sym typeface="Urbanist"/>
              </a:rPr>
              <a:t>S</a:t>
            </a:r>
            <a:r>
              <a:rPr b="1" lang="en" sz="1140">
                <a:solidFill>
                  <a:srgbClr val="1F2937"/>
                </a:solidFill>
                <a:latin typeface="Urbanist"/>
                <a:ea typeface="Urbanist"/>
                <a:cs typeface="Urbanist"/>
                <a:sym typeface="Urbanist"/>
              </a:rPr>
              <a:t>ervice Obtainable Market</a:t>
            </a:r>
            <a:endParaRPr i="0" sz="114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44" name="Google Shape;444;p63"/>
          <p:cNvSpPr/>
          <p:nvPr/>
        </p:nvSpPr>
        <p:spPr>
          <a:xfrm>
            <a:off x="5006589" y="4085554"/>
            <a:ext cx="24252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798"/>
              <a:buFont typeface="Arial"/>
              <a:buNone/>
            </a:pPr>
            <a:r>
              <a:rPr i="0" lang="en" sz="1140" u="none" cap="none" strike="noStrike">
                <a:solidFill>
                  <a:srgbClr val="6B7280"/>
                </a:solidFill>
                <a:latin typeface="Urbanist"/>
                <a:ea typeface="Urbanist"/>
                <a:cs typeface="Urbanist"/>
                <a:sym typeface="Urbanist"/>
              </a:rPr>
              <a:t>Kapasitas 35 ton/th × 75% utilisasi ≈ 26 ton  (9% SAM)</a:t>
            </a:r>
            <a:endParaRPr i="0" sz="114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45" name="Google Shape;445;p63"/>
          <p:cNvSpPr/>
          <p:nvPr/>
        </p:nvSpPr>
        <p:spPr>
          <a:xfrm>
            <a:off x="7366554" y="3815875"/>
            <a:ext cx="1175700" cy="66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4611A"/>
              </a:buClr>
              <a:buSzPts val="1066"/>
              <a:buFont typeface="Arial"/>
              <a:buNone/>
            </a:pPr>
            <a:r>
              <a:rPr b="1" i="0" lang="en" sz="2000" u="none" cap="none" strike="noStrike">
                <a:solidFill>
                  <a:srgbClr val="C4611A"/>
                </a:solidFill>
                <a:latin typeface="Arial"/>
                <a:ea typeface="Arial"/>
                <a:cs typeface="Arial"/>
                <a:sym typeface="Arial"/>
              </a:rPr>
              <a:t>Rp800 M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6" name="Google Shape;446;p63"/>
          <p:cNvGrpSpPr/>
          <p:nvPr/>
        </p:nvGrpSpPr>
        <p:grpSpPr>
          <a:xfrm>
            <a:off x="311950" y="174275"/>
            <a:ext cx="1625400" cy="423300"/>
            <a:chOff x="171447" y="180818"/>
            <a:chExt cx="1625400" cy="423300"/>
          </a:xfrm>
        </p:grpSpPr>
        <p:sp>
          <p:nvSpPr>
            <p:cNvPr id="447" name="Google Shape;447;p63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8" name="Google Shape;448;p63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449" name="Google Shape;449;p63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0" name="Rectangle 449"/>
          <p:cNvSpPr/>
          <p:nvPr/>
        </p:nvSpPr>
        <p:spPr>
          <a:xfrm>
            <a:off x="0" y="4887468"/>
            <a:ext cx="9144000" cy="256032"/>
          </a:xfrm>
          <a:prstGeom prst="rect">
            <a:avLst/>
          </a:prstGeom>
          <a:solidFill>
            <a:srgbClr val="3A2F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1" name="TextBox 450"/>
          <p:cNvSpPr txBox="1"/>
          <p:nvPr/>
        </p:nvSpPr>
        <p:spPr>
          <a:xfrm>
            <a:off x="228600" y="4887468"/>
            <a:ext cx="8686800" cy="2560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900" b="0">
                <a:solidFill>
                  <a:srgbClr val="EDE6DC"/>
                </a:solidFill>
              </a:rPr>
              <a:t>TAM / SAM / SOM = total, serviceable, and realistically obtainable market size.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0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1" name="Google Shape;1841;p108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42" name="Google Shape;1842;p108"/>
          <p:cNvSpPr/>
          <p:nvPr/>
        </p:nvSpPr>
        <p:spPr>
          <a:xfrm>
            <a:off x="457200" y="451358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PROJECT STAGE 5 OF 6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43" name="Google Shape;1843;p108"/>
          <p:cNvSpPr/>
          <p:nvPr/>
        </p:nvSpPr>
        <p:spPr>
          <a:xfrm>
            <a:off x="457200" y="670814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Certification &amp; Export Readiness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44" name="Google Shape;1844;p108"/>
          <p:cNvSpPr/>
          <p:nvPr/>
        </p:nvSpPr>
        <p:spPr>
          <a:xfrm>
            <a:off x="457200" y="1295202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45" name="Google Shape;1845;p108"/>
          <p:cNvSpPr/>
          <p:nvPr/>
        </p:nvSpPr>
        <p:spPr>
          <a:xfrm>
            <a:off x="457200" y="1295202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Q4 '26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46" name="Google Shape;1846;p108"/>
          <p:cNvSpPr/>
          <p:nvPr/>
        </p:nvSpPr>
        <p:spPr>
          <a:xfrm>
            <a:off x="1828800" y="1295202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47" name="Google Shape;1847;p108"/>
          <p:cNvSpPr/>
          <p:nvPr/>
        </p:nvSpPr>
        <p:spPr>
          <a:xfrm>
            <a:off x="1828800" y="1295202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Q1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48" name="Google Shape;1848;p108"/>
          <p:cNvSpPr/>
          <p:nvPr/>
        </p:nvSpPr>
        <p:spPr>
          <a:xfrm>
            <a:off x="3200400" y="1295202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49" name="Google Shape;1849;p108"/>
          <p:cNvSpPr/>
          <p:nvPr/>
        </p:nvSpPr>
        <p:spPr>
          <a:xfrm>
            <a:off x="3200400" y="1295202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Q2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0" name="Google Shape;1850;p108"/>
          <p:cNvSpPr/>
          <p:nvPr/>
        </p:nvSpPr>
        <p:spPr>
          <a:xfrm>
            <a:off x="4572000" y="1295202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1" name="Google Shape;1851;p108"/>
          <p:cNvSpPr/>
          <p:nvPr/>
        </p:nvSpPr>
        <p:spPr>
          <a:xfrm>
            <a:off x="4572000" y="1295202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Q3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2" name="Google Shape;1852;p108"/>
          <p:cNvSpPr/>
          <p:nvPr/>
        </p:nvSpPr>
        <p:spPr>
          <a:xfrm>
            <a:off x="5943600" y="1295202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3" name="Google Shape;1853;p108"/>
          <p:cNvSpPr/>
          <p:nvPr/>
        </p:nvSpPr>
        <p:spPr>
          <a:xfrm>
            <a:off x="5943600" y="1295202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Q4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4" name="Google Shape;1854;p108"/>
          <p:cNvSpPr/>
          <p:nvPr/>
        </p:nvSpPr>
        <p:spPr>
          <a:xfrm>
            <a:off x="7315200" y="1295202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5" name="Google Shape;1855;p108"/>
          <p:cNvSpPr/>
          <p:nvPr/>
        </p:nvSpPr>
        <p:spPr>
          <a:xfrm>
            <a:off x="7315200" y="1295202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Q1 '28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6" name="Google Shape;1856;p108"/>
          <p:cNvSpPr/>
          <p:nvPr/>
        </p:nvSpPr>
        <p:spPr>
          <a:xfrm>
            <a:off x="457200" y="1719072"/>
            <a:ext cx="8229600" cy="603600"/>
          </a:xfrm>
          <a:prstGeom prst="roundRect">
            <a:avLst>
              <a:gd fmla="val 10606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7" name="Google Shape;1857;p108"/>
          <p:cNvSpPr/>
          <p:nvPr/>
        </p:nvSpPr>
        <p:spPr>
          <a:xfrm>
            <a:off x="685800" y="1719072"/>
            <a:ext cx="78180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Objective   </a:t>
            </a:r>
            <a:r>
              <a:rPr b="0" i="0" lang="en" sz="1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Obtain official certifications and complete all commercial readiness for the first export.</a:t>
            </a:r>
            <a:endParaRPr b="0" i="0" sz="11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8" name="Google Shape;1858;p108"/>
          <p:cNvSpPr/>
          <p:nvPr/>
        </p:nvSpPr>
        <p:spPr>
          <a:xfrm>
            <a:off x="457200" y="2487168"/>
            <a:ext cx="4389000" cy="2286000"/>
          </a:xfrm>
          <a:prstGeom prst="roundRect">
            <a:avLst>
              <a:gd fmla="val 3600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59" name="Google Shape;1859;p108"/>
          <p:cNvSpPr/>
          <p:nvPr/>
        </p:nvSpPr>
        <p:spPr>
          <a:xfrm>
            <a:off x="685800" y="2633472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Key Activities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0" name="Google Shape;1860;p108"/>
          <p:cNvSpPr/>
          <p:nvPr/>
        </p:nvSpPr>
        <p:spPr>
          <a:xfrm>
            <a:off x="685800" y="2926080"/>
            <a:ext cx="39777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NKV / HACCP / Halal field audits &amp; follow-up on findings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Finalise GACC (China) registration approval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Sign China / Southeast Asia buyer contracts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Prepare export logistics, packaging &amp; customs documents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Raw-material stock from the 3,592-farmer network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1" name="Google Shape;1861;p108"/>
          <p:cNvSpPr/>
          <p:nvPr/>
        </p:nvSpPr>
        <p:spPr>
          <a:xfrm>
            <a:off x="5074920" y="2487168"/>
            <a:ext cx="3612000" cy="2286000"/>
          </a:xfrm>
          <a:prstGeom prst="roundRect">
            <a:avLst>
              <a:gd fmla="val 3600" name="adj"/>
            </a:avLst>
          </a:prstGeom>
          <a:solidFill>
            <a:srgbClr val="EBF3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2" name="Google Shape;1862;p108"/>
          <p:cNvSpPr/>
          <p:nvPr/>
        </p:nvSpPr>
        <p:spPr>
          <a:xfrm>
            <a:off x="5303520" y="2633472"/>
            <a:ext cx="32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Key Deliverables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3" name="Google Shape;1863;p108"/>
          <p:cNvSpPr/>
          <p:nvPr/>
        </p:nvSpPr>
        <p:spPr>
          <a:xfrm>
            <a:off x="5303520" y="2926080"/>
            <a:ext cx="32460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NKV, HACCP &amp; Halal certificates issued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GACC registration number obtained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Export buyer contracts / LOIs locked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Logistics lane &amp; forwarder ready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Raw-material stock secured for the first export batch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64" name="Google Shape;1864;p108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5" name="Google Shape;1865;p108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16257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6" name="Google Shape;1866;p108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5521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7" name="Google Shape;1867;p108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868" name="Google Shape;1868;p108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69" name="Google Shape;1869;p108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870" name="Google Shape;1870;p108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5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p109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77" name="Google Shape;1877;p109"/>
          <p:cNvSpPr/>
          <p:nvPr/>
        </p:nvSpPr>
        <p:spPr>
          <a:xfrm>
            <a:off x="457200" y="468997"/>
            <a:ext cx="8229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PROJECT STAGE 6 OF 6</a:t>
            </a:r>
            <a:endParaRPr b="0"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78" name="Google Shape;1878;p109"/>
          <p:cNvSpPr/>
          <p:nvPr/>
        </p:nvSpPr>
        <p:spPr>
          <a:xfrm>
            <a:off x="457200" y="688453"/>
            <a:ext cx="82296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2600"/>
              <a:buFont typeface="Arial"/>
              <a:buNone/>
            </a:pPr>
            <a:r>
              <a:rPr b="1" i="0" lang="en" sz="26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Commercial Operation &amp; First Export</a:t>
            </a:r>
            <a:endParaRPr b="0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79" name="Google Shape;1879;p109"/>
          <p:cNvSpPr/>
          <p:nvPr/>
        </p:nvSpPr>
        <p:spPr>
          <a:xfrm>
            <a:off x="457200" y="1277564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0" name="Google Shape;1880;p109"/>
          <p:cNvSpPr/>
          <p:nvPr/>
        </p:nvSpPr>
        <p:spPr>
          <a:xfrm>
            <a:off x="457200" y="1277564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Q4 '26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1" name="Google Shape;1881;p109"/>
          <p:cNvSpPr/>
          <p:nvPr/>
        </p:nvSpPr>
        <p:spPr>
          <a:xfrm>
            <a:off x="1828800" y="1277564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2" name="Google Shape;1882;p109"/>
          <p:cNvSpPr/>
          <p:nvPr/>
        </p:nvSpPr>
        <p:spPr>
          <a:xfrm>
            <a:off x="1828800" y="1277564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Q1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3" name="Google Shape;1883;p109"/>
          <p:cNvSpPr/>
          <p:nvPr/>
        </p:nvSpPr>
        <p:spPr>
          <a:xfrm>
            <a:off x="3200400" y="1277564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4" name="Google Shape;1884;p109"/>
          <p:cNvSpPr/>
          <p:nvPr/>
        </p:nvSpPr>
        <p:spPr>
          <a:xfrm>
            <a:off x="3200400" y="1277564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Q2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5" name="Google Shape;1885;p109"/>
          <p:cNvSpPr/>
          <p:nvPr/>
        </p:nvSpPr>
        <p:spPr>
          <a:xfrm>
            <a:off x="4572000" y="1277564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6" name="Google Shape;1886;p109"/>
          <p:cNvSpPr/>
          <p:nvPr/>
        </p:nvSpPr>
        <p:spPr>
          <a:xfrm>
            <a:off x="4572000" y="1277564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Q3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7" name="Google Shape;1887;p109"/>
          <p:cNvSpPr/>
          <p:nvPr/>
        </p:nvSpPr>
        <p:spPr>
          <a:xfrm>
            <a:off x="5943600" y="1277564"/>
            <a:ext cx="1335000" cy="310800"/>
          </a:xfrm>
          <a:prstGeom prst="rect">
            <a:avLst/>
          </a:prstGeom>
          <a:solidFill>
            <a:srgbClr val="F1EC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8" name="Google Shape;1888;p109"/>
          <p:cNvSpPr/>
          <p:nvPr/>
        </p:nvSpPr>
        <p:spPr>
          <a:xfrm>
            <a:off x="5943600" y="1277564"/>
            <a:ext cx="13350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900"/>
              <a:buFont typeface="Calibri"/>
              <a:buNone/>
            </a:pPr>
            <a:r>
              <a:rPr b="0" i="0" lang="en" sz="900" u="none" cap="none" strike="noStrike">
                <a:solidFill>
                  <a:srgbClr val="6E6A66"/>
                </a:solidFill>
                <a:latin typeface="Urbanist"/>
                <a:ea typeface="Urbanist"/>
                <a:cs typeface="Urbanist"/>
                <a:sym typeface="Urbanist"/>
              </a:rPr>
              <a:t>Q4 '27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89" name="Google Shape;1889;p109"/>
          <p:cNvSpPr/>
          <p:nvPr/>
        </p:nvSpPr>
        <p:spPr>
          <a:xfrm>
            <a:off x="7315200" y="1277564"/>
            <a:ext cx="1335000" cy="310800"/>
          </a:xfrm>
          <a:prstGeom prst="rect">
            <a:avLst/>
          </a:prstGeom>
          <a:solidFill>
            <a:srgbClr val="D99A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90" name="Google Shape;1890;p109"/>
          <p:cNvSpPr/>
          <p:nvPr/>
        </p:nvSpPr>
        <p:spPr>
          <a:xfrm>
            <a:off x="7315200" y="1277564"/>
            <a:ext cx="1335000" cy="3108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01C"/>
              </a:buClr>
              <a:buSzPts val="900"/>
              <a:buFont typeface="Calibri"/>
              <a:buNone/>
            </a:pPr>
            <a:r>
              <a:rPr b="1" i="0" lang="en" sz="900" u="none" cap="none" strike="noStrike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Q1 '28</a:t>
            </a:r>
            <a:endParaRPr b="0" i="0" sz="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91" name="Google Shape;1891;p109"/>
          <p:cNvSpPr/>
          <p:nvPr/>
        </p:nvSpPr>
        <p:spPr>
          <a:xfrm>
            <a:off x="457200" y="1719072"/>
            <a:ext cx="8229600" cy="603600"/>
          </a:xfrm>
          <a:prstGeom prst="roundRect">
            <a:avLst>
              <a:gd fmla="val 10606" name="adj"/>
            </a:avLst>
          </a:prstGeom>
          <a:solidFill>
            <a:srgbClr val="F9ED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92" name="Google Shape;1892;p109"/>
          <p:cNvSpPr/>
          <p:nvPr/>
        </p:nvSpPr>
        <p:spPr>
          <a:xfrm>
            <a:off x="685800" y="1719072"/>
            <a:ext cx="78180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282D"/>
              </a:buClr>
              <a:buSzPts val="1150"/>
              <a:buFont typeface="Calibri"/>
              <a:buNone/>
            </a:pPr>
            <a:r>
              <a:rPr b="1" i="0" lang="en" sz="1150" u="none" cap="none" strike="noStrike">
                <a:solidFill>
                  <a:srgbClr val="B3282D"/>
                </a:solidFill>
                <a:latin typeface="Urbanist"/>
                <a:ea typeface="Urbanist"/>
                <a:cs typeface="Urbanist"/>
                <a:sym typeface="Urbanist"/>
              </a:rPr>
              <a:t>Objective   </a:t>
            </a:r>
            <a:r>
              <a:rPr b="0" i="0" lang="en" sz="11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Begin full commercial production and deliver the first export shipment.</a:t>
            </a:r>
            <a:endParaRPr b="0" i="0" sz="115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93" name="Google Shape;1893;p109"/>
          <p:cNvSpPr/>
          <p:nvPr/>
        </p:nvSpPr>
        <p:spPr>
          <a:xfrm>
            <a:off x="457200" y="2487168"/>
            <a:ext cx="4389000" cy="2286000"/>
          </a:xfrm>
          <a:prstGeom prst="roundRect">
            <a:avLst>
              <a:gd fmla="val 3600" name="adj"/>
            </a:avLst>
          </a:prstGeom>
          <a:solidFill>
            <a:srgbClr val="FAF6EF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94" name="Google Shape;1894;p109"/>
          <p:cNvSpPr/>
          <p:nvPr/>
        </p:nvSpPr>
        <p:spPr>
          <a:xfrm>
            <a:off x="685800" y="2633472"/>
            <a:ext cx="3931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1E22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8A1E22"/>
                </a:solidFill>
                <a:latin typeface="Urbanist"/>
                <a:ea typeface="Urbanist"/>
                <a:cs typeface="Urbanist"/>
                <a:sym typeface="Urbanist"/>
              </a:rPr>
              <a:t>Key Activities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95" name="Google Shape;1895;p109"/>
          <p:cNvSpPr/>
          <p:nvPr/>
        </p:nvSpPr>
        <p:spPr>
          <a:xfrm>
            <a:off x="5074920" y="2487168"/>
            <a:ext cx="3612000" cy="2286000"/>
          </a:xfrm>
          <a:prstGeom prst="roundRect">
            <a:avLst>
              <a:gd fmla="val 3600" name="adj"/>
            </a:avLst>
          </a:prstGeom>
          <a:solidFill>
            <a:srgbClr val="EBF3EC"/>
          </a:solidFill>
          <a:ln>
            <a:noFill/>
          </a:ln>
          <a:effectLst>
            <a:outerShdw blurRad="88900" rotWithShape="0" algn="bl" dir="2700000" dist="25400">
              <a:srgbClr val="000000">
                <a:alpha val="1294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96" name="Google Shape;1896;p109"/>
          <p:cNvSpPr/>
          <p:nvPr/>
        </p:nvSpPr>
        <p:spPr>
          <a:xfrm>
            <a:off x="5303520" y="2633472"/>
            <a:ext cx="32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300"/>
              <a:buFont typeface="Arial"/>
              <a:buNone/>
            </a:pPr>
            <a:r>
              <a:rPr b="1" i="0" lang="en" sz="13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Key Deliverables</a:t>
            </a:r>
            <a:endParaRPr b="0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97" name="Google Shape;1897;p109"/>
          <p:cNvSpPr/>
          <p:nvPr/>
        </p:nvSpPr>
        <p:spPr>
          <a:xfrm>
            <a:off x="5303520" y="2926080"/>
            <a:ext cx="32460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First export shipment delivered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First commercial revenue booked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First-quarter operations KPI report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Pipeline of follow-on export orders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E7C4F"/>
              </a:buClr>
              <a:buSzPts val="1000"/>
              <a:buFont typeface="Calibri"/>
              <a:buNone/>
            </a:pPr>
            <a:r>
              <a:rPr b="1" i="0" lang="en" sz="1000" u="none" cap="none" strike="noStrike">
                <a:solidFill>
                  <a:srgbClr val="3E7C4F"/>
                </a:solidFill>
                <a:latin typeface="Urbanist"/>
                <a:ea typeface="Urbanist"/>
                <a:cs typeface="Urbanist"/>
                <a:sym typeface="Urbanist"/>
              </a:rPr>
              <a:t>✓  </a:t>
            </a: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Year-2 scaling plan agreed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898" name="Google Shape;1898;p109"/>
          <p:cNvSpPr/>
          <p:nvPr/>
        </p:nvSpPr>
        <p:spPr>
          <a:xfrm>
            <a:off x="8321040" y="4832604"/>
            <a:ext cx="365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6A66"/>
              </a:buClr>
              <a:buSzPts val="800"/>
              <a:buFont typeface="Calibri"/>
              <a:buNone/>
            </a:pPr>
            <a:r>
              <a:rPr b="0" i="0" lang="en" sz="800" u="none" cap="none" strike="noStrike">
                <a:solidFill>
                  <a:srgbClr val="6E6A66"/>
                </a:solidFill>
                <a:latin typeface="Calibri"/>
                <a:ea typeface="Calibri"/>
                <a:cs typeface="Calibri"/>
                <a:sym typeface="Calibri"/>
              </a:rPr>
              <a:t>17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9" name="Google Shape;1899;p109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16257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0" name="Google Shape;1900;p109" title="Vector (3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5521" y="2488657"/>
            <a:ext cx="912310" cy="89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901" name="Google Shape;1901;p109"/>
          <p:cNvSpPr/>
          <p:nvPr/>
        </p:nvSpPr>
        <p:spPr>
          <a:xfrm>
            <a:off x="685800" y="2926080"/>
            <a:ext cx="39777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12700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Ramp production toward full capacity (12 tons — Scheme B; stepwise to 35 tons — Scheme C)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Execute the first export shipment to China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Monitor production, shrinkage &amp; quality KPIs via NestPro ERP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Post-export review &amp; capacity-scaling plan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127000" lvl="0" marL="127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E"/>
              </a:buClr>
              <a:buSzPts val="1000"/>
              <a:buFont typeface="Urbanist"/>
              <a:buChar char="•"/>
            </a:pPr>
            <a:r>
              <a:rPr b="0" i="0" lang="en" sz="1000" u="none" cap="none" strike="noStrike">
                <a:solidFill>
                  <a:srgbClr val="2B2B2E"/>
                </a:solidFill>
                <a:latin typeface="Urbanist"/>
                <a:ea typeface="Urbanist"/>
                <a:cs typeface="Urbanist"/>
                <a:sym typeface="Urbanist"/>
              </a:rPr>
              <a:t>Regular investor reporting</a:t>
            </a:r>
            <a:endParaRPr b="0" i="0" sz="1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902" name="Google Shape;1902;p109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1903" name="Google Shape;1903;p109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04" name="Google Shape;1904;p109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905" name="Google Shape;1905;p109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9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0" name="Google Shape;1910;p110"/>
          <p:cNvGraphicFramePr/>
          <p:nvPr/>
        </p:nvGraphicFramePr>
        <p:xfrm>
          <a:off x="4306129" y="31528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{ACE4DE30-EE5F-4BD4-ADB1-76D98C0AFEBA}</a:tableStyleId>
              </a:tblPr>
              <a:tblGrid>
                <a:gridCol w="2462925"/>
                <a:gridCol w="18767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Metric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Value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IPO Date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Dec 8, 2025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IPO Shares Offered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625 million shares (20% of total equity)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IPO Price per Share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IDR 168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Total Shares Post-IPO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3.125 billion shares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Post-IPO Market Cap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IDR 625 billion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Book Value (Dec 2025)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IDR 112 billion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Price-to-Book (P/B) Ratio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4.9x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Revenue (2024)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IDR 400 billion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Net Profit (2024)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IDR 19 billion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Net Profit Margin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~4.7%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911" name="Google Shape;1911;p110"/>
          <p:cNvSpPr txBox="1"/>
          <p:nvPr/>
        </p:nvSpPr>
        <p:spPr>
          <a:xfrm>
            <a:off x="475550" y="901525"/>
            <a:ext cx="3244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Strategic Benchmark: IPO Performance of PT Abadi Lestari Indonesia Tbk (RLCO)</a:t>
            </a:r>
            <a:endParaRPr b="1" sz="13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12" name="Google Shape;1912;p110"/>
          <p:cNvSpPr txBox="1"/>
          <p:nvPr/>
        </p:nvSpPr>
        <p:spPr>
          <a:xfrm>
            <a:off x="475550" y="2776900"/>
            <a:ext cx="36909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1. Exporter and manufacturer of Edible bird nest (20,6 Tones / Year)</a:t>
            </a:r>
            <a:endParaRPr b="1" sz="12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2. Market leader on ready to drink bird nest brand who targeting Indonesian consumers, having 800k followers on social media</a:t>
            </a:r>
            <a:endParaRPr b="1" sz="12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3. Their 95% of raw materials sourcing come from farmer suppliers (external sourcing)</a:t>
            </a:r>
            <a:endParaRPr b="1" sz="12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913" name="Google Shape;1913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675" y="1757424"/>
            <a:ext cx="2849100" cy="702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4" name="Google Shape;1914;p110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1915" name="Google Shape;1915;p110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16" name="Google Shape;1916;p110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917" name="Google Shape;1917;p110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1" name="Shape 1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2" name="Google Shape;1922;p111"/>
          <p:cNvPicPr preferRelativeResize="0"/>
          <p:nvPr/>
        </p:nvPicPr>
        <p:blipFill rotWithShape="1">
          <a:blip r:embed="rId3">
            <a:alphaModFix/>
          </a:blip>
          <a:srcRect b="30837" l="0" r="0" t="31997"/>
          <a:stretch/>
        </p:blipFill>
        <p:spPr>
          <a:xfrm>
            <a:off x="592781" y="1855881"/>
            <a:ext cx="2857500" cy="1062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23" name="Google Shape;1923;p111"/>
          <p:cNvGraphicFramePr/>
          <p:nvPr/>
        </p:nvGraphicFramePr>
        <p:xfrm>
          <a:off x="4572004" y="2833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{ACE4DE30-EE5F-4BD4-ADB1-76D98C0AFEBA}</a:tableStyleId>
              </a:tblPr>
              <a:tblGrid>
                <a:gridCol w="2260350"/>
                <a:gridCol w="1991350"/>
              </a:tblGrid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Metric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Value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IPO Date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Aug 8, 2024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3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IPO Shares Offered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822.5 million shares (20% of total equity)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IPO Price per Share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IDR 200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Total Shares Post-IPO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4.1125 billion shares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Post-IPO Market Cap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IDR 822.5 billion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Book Value (Dec 2023)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IDR 188.99 billion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Price-to-Book (P/B) Ratio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4.35x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Revenue (2024)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IDR 541.2 billion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Net Profit (2024)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IDR 27.1 billion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Net Profit Margin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~5.0%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EPS (2024)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IDR 6.58/share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5A21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924" name="Google Shape;1924;p111"/>
          <p:cNvSpPr txBox="1"/>
          <p:nvPr/>
        </p:nvSpPr>
        <p:spPr>
          <a:xfrm>
            <a:off x="475550" y="901525"/>
            <a:ext cx="3244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Strategic Benchmark: IPO Performance of PT Esta Indonesia (NEST)</a:t>
            </a:r>
            <a:endParaRPr b="1" sz="13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25" name="Google Shape;1925;p111"/>
          <p:cNvSpPr txBox="1"/>
          <p:nvPr/>
        </p:nvSpPr>
        <p:spPr>
          <a:xfrm>
            <a:off x="475550" y="3260477"/>
            <a:ext cx="36909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1. Exporter and manufacturer of Edible birdnest (28,5 Tones / year)</a:t>
            </a:r>
            <a:endParaRPr b="1" sz="12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6201C"/>
                </a:solidFill>
                <a:latin typeface="Urbanist"/>
                <a:ea typeface="Urbanist"/>
                <a:cs typeface="Urbanist"/>
                <a:sym typeface="Urbanist"/>
              </a:rPr>
              <a:t>2. Their 40% of raw materials sourcing come from their own bird nest house (internal sourcing)</a:t>
            </a:r>
            <a:endParaRPr b="1" sz="1200">
              <a:solidFill>
                <a:srgbClr val="26201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926" name="Google Shape;1926;p111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1927" name="Google Shape;1927;p111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28" name="Google Shape;1928;p111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929" name="Google Shape;1929;p111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3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112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5" name="Google Shape;1935;p112"/>
          <p:cNvPicPr preferRelativeResize="0"/>
          <p:nvPr/>
        </p:nvPicPr>
        <p:blipFill rotWithShape="1">
          <a:blip r:embed="rId3">
            <a:alphaModFix/>
          </a:blip>
          <a:srcRect b="6803" l="0" r="0" t="0"/>
          <a:stretch/>
        </p:blipFill>
        <p:spPr>
          <a:xfrm>
            <a:off x="75800" y="2559965"/>
            <a:ext cx="1918863" cy="258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6" name="Google Shape;1936;p112"/>
          <p:cNvPicPr preferRelativeResize="0"/>
          <p:nvPr/>
        </p:nvPicPr>
        <p:blipFill rotWithShape="1">
          <a:blip r:embed="rId4">
            <a:alphaModFix/>
          </a:blip>
          <a:srcRect b="13194" l="0" r="3800" t="0"/>
          <a:stretch/>
        </p:blipFill>
        <p:spPr>
          <a:xfrm>
            <a:off x="6844348" y="2701984"/>
            <a:ext cx="2148802" cy="2441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7" name="Google Shape;1937;p112"/>
          <p:cNvPicPr preferRelativeResize="0"/>
          <p:nvPr/>
        </p:nvPicPr>
        <p:blipFill rotWithShape="1">
          <a:blip r:embed="rId5">
            <a:alphaModFix/>
          </a:blip>
          <a:srcRect b="3846" l="0" r="0" t="0"/>
          <a:stretch/>
        </p:blipFill>
        <p:spPr>
          <a:xfrm>
            <a:off x="1333184" y="2559956"/>
            <a:ext cx="1964632" cy="2583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8" name="Google Shape;1938;p1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48253" y="2477937"/>
            <a:ext cx="1964632" cy="266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9" name="Google Shape;1939;p112"/>
          <p:cNvPicPr preferRelativeResize="0"/>
          <p:nvPr/>
        </p:nvPicPr>
        <p:blipFill rotWithShape="1">
          <a:blip r:embed="rId7">
            <a:alphaModFix/>
          </a:blip>
          <a:srcRect b="13532" l="0" r="0" t="0"/>
          <a:stretch/>
        </p:blipFill>
        <p:spPr>
          <a:xfrm>
            <a:off x="2779261" y="2559965"/>
            <a:ext cx="1867745" cy="2583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0" name="Google Shape;1940;p112"/>
          <p:cNvPicPr preferRelativeResize="0"/>
          <p:nvPr/>
        </p:nvPicPr>
        <p:blipFill rotWithShape="1">
          <a:blip r:embed="rId8">
            <a:alphaModFix/>
          </a:blip>
          <a:srcRect b="6743" l="0" r="0" t="0"/>
          <a:stretch/>
        </p:blipFill>
        <p:spPr>
          <a:xfrm>
            <a:off x="3789432" y="2442477"/>
            <a:ext cx="2584028" cy="2700696"/>
          </a:xfrm>
          <a:prstGeom prst="rect">
            <a:avLst/>
          </a:prstGeom>
          <a:noFill/>
          <a:ln>
            <a:noFill/>
          </a:ln>
        </p:spPr>
      </p:pic>
      <p:sp>
        <p:nvSpPr>
          <p:cNvPr id="1941" name="Google Shape;1941;p112"/>
          <p:cNvSpPr txBox="1"/>
          <p:nvPr/>
        </p:nvSpPr>
        <p:spPr>
          <a:xfrm>
            <a:off x="4499900" y="280125"/>
            <a:ext cx="15432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CEO</a:t>
            </a: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M Fairuzzuddin Zuhair, </a:t>
            </a:r>
            <a:r>
              <a:rPr b="1" i="0" lang="en" sz="800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S</a:t>
            </a:r>
            <a:r>
              <a:rPr b="1" lang="en" sz="800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r>
              <a:rPr b="1" i="0" lang="en" sz="800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Si</a:t>
            </a:r>
            <a: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, MBA</a:t>
            </a:r>
            <a:br>
              <a:rPr b="1" i="0" lang="en" sz="9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Bachelor of Mathematical Science</a:t>
            </a:r>
            <a:b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</a:br>
            <a:r>
              <a:rPr lang="en" sz="700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Airlangga University</a:t>
            </a:r>
            <a:endParaRPr sz="700">
              <a:solidFill>
                <a:schemeClr val="dk2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700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MBA, Nanyang Technological University</a:t>
            </a: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Focus on Business</a:t>
            </a:r>
            <a:r>
              <a:rPr lang="en" sz="70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, Innovation,</a:t>
            </a:r>
            <a:endParaRPr sz="700">
              <a:solidFill>
                <a:schemeClr val="dk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70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 and Tech Adoption</a:t>
            </a:r>
            <a:endParaRPr i="0" sz="800" u="none" cap="none" strike="noStrike">
              <a:solidFill>
                <a:schemeClr val="dk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1942" name="Google Shape;1942;p112"/>
          <p:cNvSpPr txBox="1"/>
          <p:nvPr/>
        </p:nvSpPr>
        <p:spPr>
          <a:xfrm>
            <a:off x="1714406" y="1071319"/>
            <a:ext cx="1543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5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CMO</a:t>
            </a: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M Haqqi Hudan M, S.M</a:t>
            </a:r>
            <a:br>
              <a:rPr b="1" i="0" lang="en" sz="9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Bachelor of Management Marketing</a:t>
            </a:r>
            <a:b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Universitas Brawijaya</a:t>
            </a: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Focus on Brand Marketing &amp; Digital Marketing</a:t>
            </a:r>
            <a:endParaRPr i="0" sz="800" u="none" cap="none" strike="noStrike">
              <a:solidFill>
                <a:schemeClr val="dk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1943" name="Google Shape;1943;p112"/>
          <p:cNvSpPr txBox="1"/>
          <p:nvPr/>
        </p:nvSpPr>
        <p:spPr>
          <a:xfrm>
            <a:off x="3316850" y="1270825"/>
            <a:ext cx="13761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5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CBD</a:t>
            </a: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Maulana Satria Aji, S.Km</a:t>
            </a:r>
            <a:br>
              <a:rPr b="1" i="0" lang="en" sz="9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Bachelor of Public Health</a:t>
            </a:r>
            <a:b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</a:br>
            <a:r>
              <a:rPr lang="en" sz="700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Airlangga University</a:t>
            </a: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Focus on Business Development and C</a:t>
            </a:r>
            <a:r>
              <a:rPr lang="en" sz="70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RM</a:t>
            </a:r>
            <a:endParaRPr i="0" sz="800" u="none" cap="none" strike="noStrike">
              <a:solidFill>
                <a:schemeClr val="dk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1944" name="Google Shape;1944;p112"/>
          <p:cNvSpPr txBox="1"/>
          <p:nvPr/>
        </p:nvSpPr>
        <p:spPr>
          <a:xfrm>
            <a:off x="5897399" y="971425"/>
            <a:ext cx="14706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5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CFO</a:t>
            </a: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M Taufiqul Yakin, S.M, Msc</a:t>
            </a:r>
            <a:br>
              <a:rPr b="1" i="0" lang="en" sz="9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Bachelor of Accounting</a:t>
            </a:r>
            <a:b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</a:br>
            <a:r>
              <a:rPr lang="en" sz="700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Airlangga University</a:t>
            </a:r>
            <a:endParaRPr sz="700">
              <a:solidFill>
                <a:schemeClr val="dk2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700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Master of Accounting Management, University of Indonesia</a:t>
            </a: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Focus on Financial Projection and Audit Internal</a:t>
            </a:r>
            <a:endParaRPr i="0" sz="900" u="none" cap="none" strike="noStrike">
              <a:solidFill>
                <a:schemeClr val="dk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1945" name="Google Shape;1945;p112"/>
          <p:cNvSpPr txBox="1"/>
          <p:nvPr/>
        </p:nvSpPr>
        <p:spPr>
          <a:xfrm>
            <a:off x="7449836" y="762350"/>
            <a:ext cx="12249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5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CDO</a:t>
            </a: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Moch Alifudin F, S.Hum</a:t>
            </a:r>
            <a:br>
              <a:rPr b="1" i="0" lang="en" sz="9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Bachelor of Arts</a:t>
            </a:r>
            <a:b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</a:br>
            <a:r>
              <a:rPr lang="en" sz="700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Airlangga University</a:t>
            </a: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Focus on Branding and Design</a:t>
            </a:r>
            <a:endParaRPr i="0" sz="900" u="none" cap="none" strike="noStrike">
              <a:solidFill>
                <a:schemeClr val="dk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cxnSp>
        <p:nvCxnSpPr>
          <p:cNvPr id="1946" name="Google Shape;1946;p112"/>
          <p:cNvCxnSpPr/>
          <p:nvPr/>
        </p:nvCxnSpPr>
        <p:spPr>
          <a:xfrm flipH="1">
            <a:off x="2482031" y="2092969"/>
            <a:ext cx="3900" cy="3597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47" name="Google Shape;1947;p112"/>
          <p:cNvCxnSpPr/>
          <p:nvPr/>
        </p:nvCxnSpPr>
        <p:spPr>
          <a:xfrm flipH="1">
            <a:off x="4097841" y="2316769"/>
            <a:ext cx="3900" cy="3597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48" name="Google Shape;1948;p112"/>
          <p:cNvCxnSpPr/>
          <p:nvPr/>
        </p:nvCxnSpPr>
        <p:spPr>
          <a:xfrm>
            <a:off x="5134322" y="1533881"/>
            <a:ext cx="2100" cy="7869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49" name="Google Shape;1949;p112"/>
          <p:cNvCxnSpPr/>
          <p:nvPr/>
        </p:nvCxnSpPr>
        <p:spPr>
          <a:xfrm flipH="1">
            <a:off x="7046466" y="2316769"/>
            <a:ext cx="3900" cy="3597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50" name="Google Shape;1950;p112"/>
          <p:cNvCxnSpPr/>
          <p:nvPr/>
        </p:nvCxnSpPr>
        <p:spPr>
          <a:xfrm>
            <a:off x="8040591" y="1776488"/>
            <a:ext cx="2100" cy="7869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1" name="Google Shape;1951;p112"/>
          <p:cNvSpPr/>
          <p:nvPr/>
        </p:nvSpPr>
        <p:spPr>
          <a:xfrm rot="-502763">
            <a:off x="267084" y="815475"/>
            <a:ext cx="1111667" cy="374161"/>
          </a:xfrm>
          <a:prstGeom prst="ellipse">
            <a:avLst/>
          </a:prstGeom>
          <a:solidFill>
            <a:srgbClr val="4A9E79"/>
          </a:solidFill>
          <a:ln>
            <a:noFill/>
          </a:ln>
        </p:spPr>
        <p:txBody>
          <a:bodyPr anchorCtr="0" anchor="ctr" bIns="27125" lIns="54250" spcFirstLastPara="1" rIns="54250" wrap="square" tIns="2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8"/>
              <a:buFont typeface="Arial"/>
              <a:buNone/>
            </a:pPr>
            <a:r>
              <a:t/>
            </a:r>
            <a:endParaRPr b="0" i="0" sz="1108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2" name="Google Shape;1952;p112"/>
          <p:cNvSpPr txBox="1"/>
          <p:nvPr/>
        </p:nvSpPr>
        <p:spPr>
          <a:xfrm>
            <a:off x="324653" y="813402"/>
            <a:ext cx="13761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7125" lIns="54250" spcFirstLastPara="1" rIns="54250" wrap="square" tIns="2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0"/>
              <a:buFont typeface="Arial"/>
              <a:buNone/>
            </a:pPr>
            <a:r>
              <a:rPr b="1" i="0" lang="en" sz="2120" u="none" cap="none" strike="noStrike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Our Team</a:t>
            </a:r>
            <a:endParaRPr i="0" sz="379" u="none" cap="none" strike="noStrike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53" name="Google Shape;1953;p112"/>
          <p:cNvSpPr txBox="1"/>
          <p:nvPr/>
        </p:nvSpPr>
        <p:spPr>
          <a:xfrm>
            <a:off x="324661" y="1381475"/>
            <a:ext cx="13761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5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CPD</a:t>
            </a: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b="1" i="0" lang="en" sz="8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Dany Ali Syafii, S.Ant.</a:t>
            </a:r>
            <a:br>
              <a:rPr b="1" i="0" lang="en" sz="9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Bachelor</a:t>
            </a:r>
            <a:r>
              <a:rPr lang="en" sz="700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 of Anthropology</a:t>
            </a:r>
            <a:endParaRPr sz="700">
              <a:solidFill>
                <a:schemeClr val="dk2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n" sz="700" u="none" cap="none" strike="noStrike">
                <a:solidFill>
                  <a:schemeClr val="dk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Airlangga University</a:t>
            </a: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br>
              <a:rPr b="1" i="0" lang="en" sz="700" u="none" cap="none" strike="noStrike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</a:br>
            <a:r>
              <a:rPr i="0" lang="en" sz="700" u="none" cap="none" strike="noStrike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Focus on Product Development</a:t>
            </a:r>
            <a:endParaRPr i="0" sz="800" u="none" cap="none" strike="noStrike">
              <a:solidFill>
                <a:schemeClr val="dk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cxnSp>
        <p:nvCxnSpPr>
          <p:cNvPr id="1954" name="Google Shape;1954;p112"/>
          <p:cNvCxnSpPr/>
          <p:nvPr/>
        </p:nvCxnSpPr>
        <p:spPr>
          <a:xfrm flipH="1">
            <a:off x="636872" y="2334713"/>
            <a:ext cx="3900" cy="3597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955" name="Google Shape;1955;p112"/>
          <p:cNvGrpSpPr/>
          <p:nvPr/>
        </p:nvGrpSpPr>
        <p:grpSpPr>
          <a:xfrm>
            <a:off x="171440" y="180811"/>
            <a:ext cx="2849100" cy="423300"/>
            <a:chOff x="1262175" y="905075"/>
            <a:chExt cx="2849100" cy="423300"/>
          </a:xfrm>
        </p:grpSpPr>
        <p:sp>
          <p:nvSpPr>
            <p:cNvPr id="1956" name="Google Shape;1956;p112"/>
            <p:cNvSpPr/>
            <p:nvPr/>
          </p:nvSpPr>
          <p:spPr>
            <a:xfrm>
              <a:off x="1262175" y="905075"/>
              <a:ext cx="2849100" cy="42330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57" name="Google Shape;1957;p112"/>
            <p:cNvPicPr preferRelativeResize="0"/>
            <p:nvPr/>
          </p:nvPicPr>
          <p:blipFill rotWithShape="1">
            <a:blip r:embed="rId9">
              <a:alphaModFix/>
            </a:blip>
            <a:srcRect b="29730" l="8349" r="5578" t="29037"/>
            <a:stretch/>
          </p:blipFill>
          <p:spPr>
            <a:xfrm>
              <a:off x="2143871" y="955063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958" name="Google Shape;1958;p112"/>
            <p:cNvPicPr preferRelativeResize="0"/>
            <p:nvPr/>
          </p:nvPicPr>
          <p:blipFill rotWithShape="1">
            <a:blip r:embed="rId10">
              <a:alphaModFix/>
            </a:blip>
            <a:srcRect b="23618" l="0" r="0" t="26661"/>
            <a:stretch/>
          </p:blipFill>
          <p:spPr>
            <a:xfrm>
              <a:off x="1323392" y="961233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9" name="Google Shape;1959;p112" title="Copy of STARTUP.png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2734926" y="910974"/>
              <a:ext cx="396652" cy="3966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0" name="Google Shape;1960;p112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190179" y="1025062"/>
              <a:ext cx="457090" cy="16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1" name="Google Shape;1961;p112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3705848" y="941147"/>
              <a:ext cx="288572" cy="31098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62" name="Google Shape;1962;p112"/>
          <p:cNvGrpSpPr/>
          <p:nvPr/>
        </p:nvGrpSpPr>
        <p:grpSpPr>
          <a:xfrm>
            <a:off x="171440" y="180811"/>
            <a:ext cx="2849100" cy="423300"/>
            <a:chOff x="171440" y="180811"/>
            <a:chExt cx="2849100" cy="423300"/>
          </a:xfrm>
        </p:grpSpPr>
        <p:sp>
          <p:nvSpPr>
            <p:cNvPr id="1963" name="Google Shape;1963;p112"/>
            <p:cNvSpPr/>
            <p:nvPr/>
          </p:nvSpPr>
          <p:spPr>
            <a:xfrm>
              <a:off x="171440" y="180811"/>
              <a:ext cx="28491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64" name="Google Shape;1964;p112"/>
            <p:cNvPicPr preferRelativeResize="0"/>
            <p:nvPr/>
          </p:nvPicPr>
          <p:blipFill rotWithShape="1">
            <a:blip r:embed="rId9">
              <a:alphaModFix/>
            </a:blip>
            <a:srcRect b="29730" l="8349" r="5578" t="29037"/>
            <a:stretch/>
          </p:blipFill>
          <p:spPr>
            <a:xfrm>
              <a:off x="1053135" y="2308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965" name="Google Shape;1965;p112"/>
            <p:cNvPicPr preferRelativeResize="0"/>
            <p:nvPr/>
          </p:nvPicPr>
          <p:blipFill rotWithShape="1">
            <a:blip r:embed="rId10">
              <a:alphaModFix/>
            </a:blip>
            <a:srcRect b="23618" l="0" r="0" t="26661"/>
            <a:stretch/>
          </p:blipFill>
          <p:spPr>
            <a:xfrm>
              <a:off x="232657" y="2369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6" name="Google Shape;1966;p112" title="Copy of STARTUP.png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644191" y="186710"/>
              <a:ext cx="396653" cy="3966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7" name="Google Shape;1967;p112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2099443" y="300799"/>
              <a:ext cx="457090" cy="16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8" name="Google Shape;1968;p112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2615113" y="216883"/>
              <a:ext cx="288572" cy="3109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69" name="Google Shape;1969;p112"/>
          <p:cNvSpPr/>
          <p:nvPr/>
        </p:nvSpPr>
        <p:spPr>
          <a:xfrm rot="10800000">
            <a:off x="5150" y="100100"/>
            <a:ext cx="3158100" cy="5721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1970" name="Google Shape;1970;p112"/>
          <p:cNvGrpSpPr/>
          <p:nvPr/>
        </p:nvGrpSpPr>
        <p:grpSpPr>
          <a:xfrm>
            <a:off x="421350" y="236709"/>
            <a:ext cx="1625400" cy="423300"/>
            <a:chOff x="171447" y="180818"/>
            <a:chExt cx="1625400" cy="423300"/>
          </a:xfrm>
        </p:grpSpPr>
        <p:sp>
          <p:nvSpPr>
            <p:cNvPr id="1971" name="Google Shape;1971;p112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72" name="Google Shape;1972;p112"/>
            <p:cNvPicPr preferRelativeResize="0"/>
            <p:nvPr/>
          </p:nvPicPr>
          <p:blipFill rotWithShape="1">
            <a:blip r:embed="rId9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973" name="Google Shape;1973;p112"/>
            <p:cNvPicPr preferRelativeResize="0"/>
            <p:nvPr/>
          </p:nvPicPr>
          <p:blipFill rotWithShape="1">
            <a:blip r:embed="rId10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7" name="Shape 1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1978" name="Google Shape;1978;p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3545" cy="51033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9" name="Google Shape;1979;p113"/>
          <p:cNvGrpSpPr/>
          <p:nvPr/>
        </p:nvGrpSpPr>
        <p:grpSpPr>
          <a:xfrm>
            <a:off x="171450" y="180793"/>
            <a:ext cx="2849100" cy="401458"/>
            <a:chOff x="171440" y="180811"/>
            <a:chExt cx="2849100" cy="423300"/>
          </a:xfrm>
        </p:grpSpPr>
        <p:sp>
          <p:nvSpPr>
            <p:cNvPr id="1980" name="Google Shape;1980;p113"/>
            <p:cNvSpPr/>
            <p:nvPr/>
          </p:nvSpPr>
          <p:spPr>
            <a:xfrm>
              <a:off x="171440" y="180811"/>
              <a:ext cx="28491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81" name="Google Shape;1981;p113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53135" y="2308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982" name="Google Shape;1982;p113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32657" y="2369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3" name="Google Shape;1983;p113" title="Copy of STARTUP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644191" y="186710"/>
              <a:ext cx="396653" cy="3966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4" name="Google Shape;1984;p11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099443" y="300799"/>
              <a:ext cx="457090" cy="16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5" name="Google Shape;1985;p11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615113" y="216883"/>
              <a:ext cx="288572" cy="31098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86" name="Google Shape;1986;p113"/>
          <p:cNvSpPr/>
          <p:nvPr/>
        </p:nvSpPr>
        <p:spPr>
          <a:xfrm rot="-5400000">
            <a:off x="1300175" y="-1154651"/>
            <a:ext cx="537600" cy="3144900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D9BD8D"/>
              </a:gs>
              <a:gs pos="100000">
                <a:srgbClr val="F2E7D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87" name="Google Shape;1987;p113"/>
          <p:cNvGrpSpPr/>
          <p:nvPr/>
        </p:nvGrpSpPr>
        <p:grpSpPr>
          <a:xfrm>
            <a:off x="3630700" y="229825"/>
            <a:ext cx="1625400" cy="423300"/>
            <a:chOff x="171447" y="180818"/>
            <a:chExt cx="1625400" cy="423300"/>
          </a:xfrm>
        </p:grpSpPr>
        <p:sp>
          <p:nvSpPr>
            <p:cNvPr id="1988" name="Google Shape;1988;p113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89" name="Google Shape;1989;p113"/>
            <p:cNvPicPr preferRelativeResize="0"/>
            <p:nvPr/>
          </p:nvPicPr>
          <p:blipFill rotWithShape="1">
            <a:blip r:embed="rId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1990" name="Google Shape;1990;p113"/>
            <p:cNvPicPr preferRelativeResize="0"/>
            <p:nvPr/>
          </p:nvPicPr>
          <p:blipFill rotWithShape="1">
            <a:blip r:embed="rId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4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p114"/>
          <p:cNvSpPr txBox="1"/>
          <p:nvPr/>
        </p:nvSpPr>
        <p:spPr>
          <a:xfrm>
            <a:off x="1061700" y="1713569"/>
            <a:ext cx="7020600" cy="19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Appendix</a:t>
            </a:r>
            <a:endParaRPr b="1" sz="30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Markaswalet x LPDP Collaboration</a:t>
            </a:r>
            <a:endParaRPr b="1" sz="30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“Government Collaboration”</a:t>
            </a:r>
            <a:endParaRPr b="1" sz="30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96" name="Google Shape;1996;p114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97" name="Google Shape;1997;p114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1998" name="Google Shape;1998;p114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99" name="Google Shape;1999;p114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000" name="Google Shape;2000;p114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4" name="Shape 2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05" name="Google Shape;2005;p115"/>
          <p:cNvCxnSpPr/>
          <p:nvPr/>
        </p:nvCxnSpPr>
        <p:spPr>
          <a:xfrm>
            <a:off x="1400774" y="1867713"/>
            <a:ext cx="6070200" cy="2750400"/>
          </a:xfrm>
          <a:prstGeom prst="straightConnector1">
            <a:avLst/>
          </a:prstGeom>
          <a:noFill/>
          <a:ln cap="flat" cmpd="sng" w="8925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06" name="Google Shape;2006;p115"/>
          <p:cNvCxnSpPr/>
          <p:nvPr/>
        </p:nvCxnSpPr>
        <p:spPr>
          <a:xfrm flipH="1">
            <a:off x="1408149" y="1889588"/>
            <a:ext cx="6040800" cy="2728800"/>
          </a:xfrm>
          <a:prstGeom prst="straightConnector1">
            <a:avLst/>
          </a:prstGeom>
          <a:noFill/>
          <a:ln cap="flat" cmpd="sng" w="8925">
            <a:solidFill>
              <a:srgbClr val="F2F2F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07" name="Google Shape;2007;p115"/>
          <p:cNvSpPr/>
          <p:nvPr/>
        </p:nvSpPr>
        <p:spPr>
          <a:xfrm>
            <a:off x="3944014" y="2668787"/>
            <a:ext cx="1182300" cy="1164600"/>
          </a:xfrm>
          <a:prstGeom prst="ellipse">
            <a:avLst/>
          </a:prstGeom>
          <a:solidFill>
            <a:srgbClr val="1D7E75"/>
          </a:solidFill>
          <a:ln>
            <a:noFill/>
          </a:ln>
        </p:spPr>
        <p:txBody>
          <a:bodyPr anchorCtr="0" anchor="ctr" bIns="64175" lIns="64175" spcFirstLastPara="1" rIns="64175" wrap="square" tIns="641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"/>
              <a:buFont typeface="Arial"/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115"/>
          <p:cNvSpPr txBox="1"/>
          <p:nvPr/>
        </p:nvSpPr>
        <p:spPr>
          <a:xfrm>
            <a:off x="4027565" y="3035589"/>
            <a:ext cx="9918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32075" lIns="64175" spcFirstLastPara="1" rIns="64175" wrap="square" tIns="32075">
            <a:normAutofit fontScale="70000"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53846"/>
              <a:buFont typeface="Montserrat"/>
              <a:buNone/>
            </a:pPr>
            <a:r>
              <a:rPr b="1" i="0" lang="en" sz="2433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Markas walet</a:t>
            </a:r>
            <a:endParaRPr b="1" i="0" sz="2433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09" name="Google Shape;2009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999" y="1550766"/>
            <a:ext cx="1103201" cy="78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0" name="Google Shape;2010;p115"/>
          <p:cNvPicPr preferRelativeResize="0"/>
          <p:nvPr/>
        </p:nvPicPr>
        <p:blipFill rotWithShape="1">
          <a:blip r:embed="rId4">
            <a:alphaModFix/>
          </a:blip>
          <a:srcRect b="14194" l="12562" r="15449" t="18885"/>
          <a:stretch/>
        </p:blipFill>
        <p:spPr>
          <a:xfrm>
            <a:off x="530000" y="3281980"/>
            <a:ext cx="839670" cy="780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1" name="Google Shape;2011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76271" y="1310160"/>
            <a:ext cx="1310678" cy="1310678"/>
          </a:xfrm>
          <a:prstGeom prst="rect">
            <a:avLst/>
          </a:prstGeom>
          <a:noFill/>
          <a:ln>
            <a:noFill/>
          </a:ln>
        </p:spPr>
      </p:pic>
      <p:sp>
        <p:nvSpPr>
          <p:cNvPr id="2012" name="Google Shape;2012;p115"/>
          <p:cNvSpPr/>
          <p:nvPr/>
        </p:nvSpPr>
        <p:spPr>
          <a:xfrm rot="-175483">
            <a:off x="874076" y="989176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3" name="Google Shape;2013;p115"/>
          <p:cNvSpPr txBox="1"/>
          <p:nvPr/>
        </p:nvSpPr>
        <p:spPr>
          <a:xfrm>
            <a:off x="788185" y="1024142"/>
            <a:ext cx="52554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305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Tech Ecosystem Markaswalet</a:t>
            </a:r>
            <a:endParaRPr b="1" i="0" sz="2305" u="none" cap="none" strike="noStrike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14" name="Google Shape;2014;p115"/>
          <p:cNvSpPr txBox="1"/>
          <p:nvPr/>
        </p:nvSpPr>
        <p:spPr>
          <a:xfrm>
            <a:off x="812260" y="759973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n" sz="1100" u="none" cap="none" strike="noStrike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Project Positioning</a:t>
            </a:r>
            <a:endParaRPr i="0" sz="1100" u="none" cap="none" strike="noStrike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15" name="Google Shape;2015;p115"/>
          <p:cNvSpPr txBox="1"/>
          <p:nvPr/>
        </p:nvSpPr>
        <p:spPr>
          <a:xfrm>
            <a:off x="524820" y="2310188"/>
            <a:ext cx="17451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175" lIns="64175" spcFirstLastPara="1" rIns="64175" wrap="square" tIns="64175">
            <a:spAutoFit/>
          </a:bodyPr>
          <a:lstStyle/>
          <a:p>
            <a:pPr indent="0" lvl="0" marL="118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"/>
              <a:buFont typeface="Arial"/>
              <a:buNone/>
            </a:pPr>
            <a:r>
              <a:rPr b="1" lang="en" sz="103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Population Counting Technology</a:t>
            </a:r>
            <a:endParaRPr b="1" sz="103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16" name="Google Shape;2016;p115"/>
          <p:cNvSpPr txBox="1"/>
          <p:nvPr/>
        </p:nvSpPr>
        <p:spPr>
          <a:xfrm>
            <a:off x="748205" y="4103790"/>
            <a:ext cx="11031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175" lIns="64175" spcFirstLastPara="1" rIns="64175" wrap="square" tIns="64175">
            <a:spAutoFit/>
          </a:bodyPr>
          <a:lstStyle/>
          <a:p>
            <a:pPr indent="0" lvl="0" marL="118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"/>
              <a:buFont typeface="Arial"/>
              <a:buNone/>
            </a:pPr>
            <a:r>
              <a:rPr b="1" lang="en" sz="103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Traceability System</a:t>
            </a:r>
            <a:endParaRPr b="1" sz="103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17" name="Google Shape;2017;p115"/>
          <p:cNvSpPr txBox="1"/>
          <p:nvPr/>
        </p:nvSpPr>
        <p:spPr>
          <a:xfrm>
            <a:off x="7552948" y="2222098"/>
            <a:ext cx="11031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175" lIns="64175" spcFirstLastPara="1" rIns="64175" wrap="square" tIns="64175">
            <a:spAutoFit/>
          </a:bodyPr>
          <a:lstStyle/>
          <a:p>
            <a:pPr indent="0" lvl="0" marL="118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"/>
              <a:buFont typeface="Arial"/>
              <a:buNone/>
            </a:pPr>
            <a:r>
              <a:rPr b="1" lang="en" sz="103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Manufacturing ERP</a:t>
            </a:r>
            <a:endParaRPr b="1" sz="103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18" name="Google Shape;2018;p115"/>
          <p:cNvSpPr txBox="1"/>
          <p:nvPr/>
        </p:nvSpPr>
        <p:spPr>
          <a:xfrm>
            <a:off x="7583859" y="4172547"/>
            <a:ext cx="11031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4175" lIns="64175" spcFirstLastPara="1" rIns="64175" wrap="square" tIns="64175">
            <a:spAutoFit/>
          </a:bodyPr>
          <a:lstStyle/>
          <a:p>
            <a:pPr indent="0" lvl="0" marL="1188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0"/>
              <a:buFont typeface="Arial"/>
              <a:buNone/>
            </a:pPr>
            <a:r>
              <a:rPr b="1" lang="en" sz="103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Swiftlet Farmer Education Application</a:t>
            </a:r>
            <a:endParaRPr b="1" sz="103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019" name="Google Shape;2019;p1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99991" y="2882376"/>
            <a:ext cx="1663247" cy="1164602"/>
          </a:xfrm>
          <a:prstGeom prst="rect">
            <a:avLst/>
          </a:prstGeom>
          <a:noFill/>
          <a:ln>
            <a:noFill/>
          </a:ln>
        </p:spPr>
      </p:pic>
      <p:sp>
        <p:nvSpPr>
          <p:cNvPr id="2020" name="Google Shape;2020;p115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21" name="Google Shape;2021;p115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022" name="Google Shape;2022;p115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23" name="Google Shape;2023;p115"/>
            <p:cNvPicPr preferRelativeResize="0"/>
            <p:nvPr/>
          </p:nvPicPr>
          <p:blipFill rotWithShape="1">
            <a:blip r:embed="rId7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024" name="Google Shape;2024;p115"/>
            <p:cNvPicPr preferRelativeResize="0"/>
            <p:nvPr/>
          </p:nvPicPr>
          <p:blipFill rotWithShape="1">
            <a:blip r:embed="rId8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8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p116"/>
          <p:cNvSpPr/>
          <p:nvPr/>
        </p:nvSpPr>
        <p:spPr>
          <a:xfrm rot="694615">
            <a:off x="7320181" y="3197920"/>
            <a:ext cx="1527781" cy="1169118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0" name="Google Shape;2030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94064">
            <a:off x="7426015" y="3263104"/>
            <a:ext cx="1356670" cy="1017508"/>
          </a:xfrm>
          <a:prstGeom prst="rect">
            <a:avLst/>
          </a:prstGeom>
          <a:noFill/>
          <a:ln>
            <a:noFill/>
          </a:ln>
        </p:spPr>
      </p:pic>
      <p:sp>
        <p:nvSpPr>
          <p:cNvPr id="2031" name="Google Shape;2031;p116"/>
          <p:cNvSpPr/>
          <p:nvPr/>
        </p:nvSpPr>
        <p:spPr>
          <a:xfrm rot="-593361">
            <a:off x="5641834" y="3098461"/>
            <a:ext cx="2157254" cy="1293643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2" name="Google Shape;2032;p116"/>
          <p:cNvSpPr txBox="1"/>
          <p:nvPr/>
        </p:nvSpPr>
        <p:spPr>
          <a:xfrm>
            <a:off x="374125" y="945750"/>
            <a:ext cx="46938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Our Strength at Edu-Agritech</a:t>
            </a:r>
            <a:endParaRPr b="1" sz="16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BirdNest Farmer Data Acquisition in Markas Walet</a:t>
            </a:r>
            <a:endParaRPr b="1" sz="16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033" name="Google Shape;2033;p116"/>
          <p:cNvPicPr preferRelativeResize="0"/>
          <p:nvPr/>
        </p:nvPicPr>
        <p:blipFill rotWithShape="1">
          <a:blip r:embed="rId4">
            <a:alphaModFix/>
          </a:blip>
          <a:srcRect b="0" l="0" r="0" t="30968"/>
          <a:stretch/>
        </p:blipFill>
        <p:spPr>
          <a:xfrm rot="-593751">
            <a:off x="5720432" y="3224738"/>
            <a:ext cx="1998898" cy="1034947"/>
          </a:xfrm>
          <a:prstGeom prst="rect">
            <a:avLst/>
          </a:prstGeom>
          <a:noFill/>
          <a:ln>
            <a:noFill/>
          </a:ln>
        </p:spPr>
      </p:pic>
      <p:sp>
        <p:nvSpPr>
          <p:cNvPr id="2034" name="Google Shape;2034;p116"/>
          <p:cNvSpPr/>
          <p:nvPr/>
        </p:nvSpPr>
        <p:spPr>
          <a:xfrm>
            <a:off x="519626" y="3060855"/>
            <a:ext cx="1819953" cy="802784"/>
          </a:xfrm>
          <a:custGeom>
            <a:rect b="b" l="l" r="r" t="t"/>
            <a:pathLst>
              <a:path extrusionOk="0" h="43529" w="126826">
                <a:moveTo>
                  <a:pt x="0" y="20002"/>
                </a:moveTo>
                <a:lnTo>
                  <a:pt x="63389" y="43529"/>
                </a:lnTo>
                <a:lnTo>
                  <a:pt x="126826" y="19907"/>
                </a:lnTo>
                <a:lnTo>
                  <a:pt x="6358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/>
          <a:p/>
        </p:txBody>
      </p:sp>
      <p:sp>
        <p:nvSpPr>
          <p:cNvPr id="2035" name="Google Shape;2035;p116"/>
          <p:cNvSpPr/>
          <p:nvPr/>
        </p:nvSpPr>
        <p:spPr>
          <a:xfrm>
            <a:off x="171451" y="3428703"/>
            <a:ext cx="1258854" cy="1169287"/>
          </a:xfrm>
          <a:custGeom>
            <a:rect b="b" l="l" r="r" t="t"/>
            <a:pathLst>
              <a:path extrusionOk="0" h="63817" w="87725">
                <a:moveTo>
                  <a:pt x="24288" y="0"/>
                </a:moveTo>
                <a:lnTo>
                  <a:pt x="0" y="29908"/>
                </a:lnTo>
                <a:lnTo>
                  <a:pt x="87725" y="63817"/>
                </a:lnTo>
                <a:lnTo>
                  <a:pt x="87725" y="42291"/>
                </a:lnTo>
                <a:lnTo>
                  <a:pt x="87725" y="23526"/>
                </a:lnTo>
                <a:close/>
              </a:path>
            </a:pathLst>
          </a:custGeom>
          <a:solidFill>
            <a:srgbClr val="1B786E"/>
          </a:solidFill>
          <a:ln>
            <a:noFill/>
          </a:ln>
        </p:spPr>
        <p:txBody>
          <a:bodyPr/>
          <a:p/>
        </p:txBody>
      </p:sp>
      <p:sp>
        <p:nvSpPr>
          <p:cNvPr id="2036" name="Google Shape;2036;p116"/>
          <p:cNvSpPr/>
          <p:nvPr/>
        </p:nvSpPr>
        <p:spPr>
          <a:xfrm flipH="1">
            <a:off x="1429004" y="3428703"/>
            <a:ext cx="1258854" cy="1169287"/>
          </a:xfrm>
          <a:custGeom>
            <a:rect b="b" l="l" r="r" t="t"/>
            <a:pathLst>
              <a:path extrusionOk="0" h="63817" w="87725">
                <a:moveTo>
                  <a:pt x="24288" y="0"/>
                </a:moveTo>
                <a:lnTo>
                  <a:pt x="0" y="29908"/>
                </a:lnTo>
                <a:lnTo>
                  <a:pt x="87725" y="63817"/>
                </a:lnTo>
                <a:lnTo>
                  <a:pt x="87725" y="42291"/>
                </a:lnTo>
                <a:lnTo>
                  <a:pt x="87725" y="23526"/>
                </a:lnTo>
                <a:close/>
              </a:path>
            </a:pathLst>
          </a:custGeom>
          <a:solidFill>
            <a:srgbClr val="249C91"/>
          </a:solidFill>
          <a:ln>
            <a:noFill/>
          </a:ln>
        </p:spPr>
        <p:txBody>
          <a:bodyPr/>
          <a:p/>
        </p:txBody>
      </p:sp>
      <p:sp>
        <p:nvSpPr>
          <p:cNvPr id="2037" name="Google Shape;2037;p116"/>
          <p:cNvSpPr/>
          <p:nvPr/>
        </p:nvSpPr>
        <p:spPr>
          <a:xfrm>
            <a:off x="871593" y="2567485"/>
            <a:ext cx="1121110" cy="494827"/>
          </a:xfrm>
          <a:custGeom>
            <a:rect b="b" l="l" r="r" t="t"/>
            <a:pathLst>
              <a:path extrusionOk="0" h="8150" w="24053">
                <a:moveTo>
                  <a:pt x="0" y="3827"/>
                </a:moveTo>
                <a:lnTo>
                  <a:pt x="11976" y="8150"/>
                </a:lnTo>
                <a:lnTo>
                  <a:pt x="24053" y="3827"/>
                </a:lnTo>
                <a:lnTo>
                  <a:pt x="12126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/>
          <a:p/>
        </p:txBody>
      </p:sp>
      <p:sp>
        <p:nvSpPr>
          <p:cNvPr id="2038" name="Google Shape;2038;p116"/>
          <p:cNvSpPr/>
          <p:nvPr/>
        </p:nvSpPr>
        <p:spPr>
          <a:xfrm>
            <a:off x="580960" y="2799344"/>
            <a:ext cx="851487" cy="857531"/>
          </a:xfrm>
          <a:custGeom>
            <a:rect b="b" l="l" r="r" t="t"/>
            <a:pathLst>
              <a:path extrusionOk="0" h="14114" w="18238">
                <a:moveTo>
                  <a:pt x="6262" y="0"/>
                </a:moveTo>
                <a:lnTo>
                  <a:pt x="18238" y="4324"/>
                </a:lnTo>
                <a:lnTo>
                  <a:pt x="18238" y="14114"/>
                </a:lnTo>
                <a:lnTo>
                  <a:pt x="0" y="7554"/>
                </a:lnTo>
                <a:close/>
              </a:path>
            </a:pathLst>
          </a:custGeom>
          <a:solidFill>
            <a:srgbClr val="1B786E"/>
          </a:solidFill>
          <a:ln>
            <a:noFill/>
          </a:ln>
        </p:spPr>
        <p:txBody>
          <a:bodyPr/>
          <a:p/>
        </p:txBody>
      </p:sp>
      <p:sp>
        <p:nvSpPr>
          <p:cNvPr id="2039" name="Google Shape;2039;p116"/>
          <p:cNvSpPr/>
          <p:nvPr/>
        </p:nvSpPr>
        <p:spPr>
          <a:xfrm flipH="1">
            <a:off x="1430134" y="2799344"/>
            <a:ext cx="851487" cy="857531"/>
          </a:xfrm>
          <a:custGeom>
            <a:rect b="b" l="l" r="r" t="t"/>
            <a:pathLst>
              <a:path extrusionOk="0" h="14114" w="18238">
                <a:moveTo>
                  <a:pt x="6262" y="0"/>
                </a:moveTo>
                <a:lnTo>
                  <a:pt x="18238" y="4324"/>
                </a:lnTo>
                <a:lnTo>
                  <a:pt x="18238" y="14114"/>
                </a:lnTo>
                <a:lnTo>
                  <a:pt x="0" y="7554"/>
                </a:lnTo>
                <a:close/>
              </a:path>
            </a:pathLst>
          </a:custGeom>
          <a:solidFill>
            <a:srgbClr val="249C91"/>
          </a:solidFill>
          <a:ln>
            <a:noFill/>
          </a:ln>
        </p:spPr>
        <p:txBody>
          <a:bodyPr/>
          <a:p/>
        </p:txBody>
      </p:sp>
      <p:sp>
        <p:nvSpPr>
          <p:cNvPr id="2040" name="Google Shape;2040;p116"/>
          <p:cNvSpPr/>
          <p:nvPr/>
        </p:nvSpPr>
        <p:spPr>
          <a:xfrm>
            <a:off x="935930" y="1851250"/>
            <a:ext cx="496522" cy="1014468"/>
          </a:xfrm>
          <a:custGeom>
            <a:rect b="b" l="l" r="r" t="t"/>
            <a:pathLst>
              <a:path extrusionOk="0" h="16697" w="10635">
                <a:moveTo>
                  <a:pt x="10635" y="0"/>
                </a:moveTo>
                <a:lnTo>
                  <a:pt x="0" y="12722"/>
                </a:lnTo>
                <a:lnTo>
                  <a:pt x="10635" y="16697"/>
                </a:lnTo>
                <a:close/>
              </a:path>
            </a:pathLst>
          </a:custGeom>
          <a:solidFill>
            <a:srgbClr val="1B786E"/>
          </a:solidFill>
          <a:ln>
            <a:noFill/>
          </a:ln>
        </p:spPr>
        <p:txBody>
          <a:bodyPr/>
          <a:p/>
        </p:txBody>
      </p:sp>
      <p:sp>
        <p:nvSpPr>
          <p:cNvPr id="2041" name="Google Shape;2041;p116"/>
          <p:cNvSpPr/>
          <p:nvPr/>
        </p:nvSpPr>
        <p:spPr>
          <a:xfrm flipH="1">
            <a:off x="1430129" y="1851250"/>
            <a:ext cx="496522" cy="1014468"/>
          </a:xfrm>
          <a:custGeom>
            <a:rect b="b" l="l" r="r" t="t"/>
            <a:pathLst>
              <a:path extrusionOk="0" h="16697" w="10635">
                <a:moveTo>
                  <a:pt x="10635" y="0"/>
                </a:moveTo>
                <a:lnTo>
                  <a:pt x="0" y="12722"/>
                </a:lnTo>
                <a:lnTo>
                  <a:pt x="10635" y="16697"/>
                </a:lnTo>
                <a:close/>
              </a:path>
            </a:pathLst>
          </a:custGeom>
          <a:solidFill>
            <a:srgbClr val="249C91"/>
          </a:solidFill>
          <a:ln>
            <a:noFill/>
          </a:ln>
        </p:spPr>
        <p:txBody>
          <a:bodyPr/>
          <a:p/>
        </p:txBody>
      </p:sp>
      <p:cxnSp>
        <p:nvCxnSpPr>
          <p:cNvPr id="2042" name="Google Shape;2042;p116"/>
          <p:cNvCxnSpPr/>
          <p:nvPr/>
        </p:nvCxnSpPr>
        <p:spPr>
          <a:xfrm>
            <a:off x="1645545" y="2206927"/>
            <a:ext cx="1836000" cy="0"/>
          </a:xfrm>
          <a:prstGeom prst="straightConnector1">
            <a:avLst/>
          </a:prstGeom>
          <a:noFill/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43" name="Google Shape;2043;p116"/>
          <p:cNvSpPr txBox="1"/>
          <p:nvPr/>
        </p:nvSpPr>
        <p:spPr>
          <a:xfrm>
            <a:off x="3485002" y="1877621"/>
            <a:ext cx="19989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7875" lIns="97875" spcFirstLastPara="1" rIns="97875" wrap="square" tIns="97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713"/>
              </a:spcAft>
              <a:buNone/>
            </a:pPr>
            <a:r>
              <a:rPr b="1" lang="en" sz="1285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3100  Bird Nest Farmer User Apps</a:t>
            </a:r>
            <a:endParaRPr b="1" sz="856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44" name="Google Shape;2044;p116"/>
          <p:cNvSpPr/>
          <p:nvPr/>
        </p:nvSpPr>
        <p:spPr>
          <a:xfrm>
            <a:off x="3272401" y="2099938"/>
            <a:ext cx="212700" cy="212400"/>
          </a:xfrm>
          <a:prstGeom prst="ellipse">
            <a:avLst/>
          </a:prstGeom>
          <a:solidFill>
            <a:srgbClr val="701C7F"/>
          </a:solidFill>
          <a:ln>
            <a:noFill/>
          </a:ln>
        </p:spPr>
        <p:txBody>
          <a:bodyPr anchorCtr="0" anchor="ctr" bIns="97875" lIns="97875" spcFirstLastPara="1" rIns="97875" wrap="square" tIns="97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5" name="Google Shape;2045;p116"/>
          <p:cNvSpPr txBox="1"/>
          <p:nvPr/>
        </p:nvSpPr>
        <p:spPr>
          <a:xfrm>
            <a:off x="3245628" y="2039438"/>
            <a:ext cx="264900" cy="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7875" lIns="97875" spcFirstLastPara="1" rIns="97875" wrap="square" tIns="97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713"/>
              </a:spcAft>
              <a:buNone/>
            </a:pPr>
            <a:r>
              <a:rPr lang="en" sz="856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856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046" name="Google Shape;2046;p116"/>
          <p:cNvCxnSpPr/>
          <p:nvPr/>
        </p:nvCxnSpPr>
        <p:spPr>
          <a:xfrm>
            <a:off x="2124770" y="3043035"/>
            <a:ext cx="1836000" cy="0"/>
          </a:xfrm>
          <a:prstGeom prst="straightConnector1">
            <a:avLst/>
          </a:prstGeom>
          <a:noFill/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47" name="Google Shape;2047;p116"/>
          <p:cNvSpPr txBox="1"/>
          <p:nvPr/>
        </p:nvSpPr>
        <p:spPr>
          <a:xfrm>
            <a:off x="3964207" y="2767709"/>
            <a:ext cx="1998900" cy="75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7875" lIns="97875" spcFirstLastPara="1" rIns="97875" wrap="square" tIns="97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713"/>
              </a:spcAft>
              <a:buNone/>
            </a:pPr>
            <a:r>
              <a:rPr b="1" lang="en" sz="1285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3592 Farmer and Supplier</a:t>
            </a:r>
            <a:endParaRPr b="1" sz="856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48" name="Google Shape;2048;p116"/>
          <p:cNvSpPr/>
          <p:nvPr/>
        </p:nvSpPr>
        <p:spPr>
          <a:xfrm>
            <a:off x="3751626" y="2936046"/>
            <a:ext cx="212700" cy="212400"/>
          </a:xfrm>
          <a:prstGeom prst="ellipse">
            <a:avLst/>
          </a:prstGeom>
          <a:solidFill>
            <a:srgbClr val="701C7F"/>
          </a:solidFill>
          <a:ln>
            <a:noFill/>
          </a:ln>
        </p:spPr>
        <p:txBody>
          <a:bodyPr anchorCtr="0" anchor="ctr" bIns="97875" lIns="97875" spcFirstLastPara="1" rIns="97875" wrap="square" tIns="97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9" name="Google Shape;2049;p116"/>
          <p:cNvSpPr txBox="1"/>
          <p:nvPr/>
        </p:nvSpPr>
        <p:spPr>
          <a:xfrm>
            <a:off x="3725445" y="2899512"/>
            <a:ext cx="264900" cy="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7875" lIns="97875" spcFirstLastPara="1" rIns="97875" wrap="square" tIns="97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713"/>
              </a:spcAft>
              <a:buNone/>
            </a:pPr>
            <a:r>
              <a:rPr lang="en" sz="856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856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050" name="Google Shape;2050;p116"/>
          <p:cNvCxnSpPr/>
          <p:nvPr/>
        </p:nvCxnSpPr>
        <p:spPr>
          <a:xfrm>
            <a:off x="1799789" y="3945409"/>
            <a:ext cx="1836000" cy="0"/>
          </a:xfrm>
          <a:prstGeom prst="straightConnector1">
            <a:avLst/>
          </a:prstGeom>
          <a:noFill/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51" name="Google Shape;2051;p116"/>
          <p:cNvSpPr txBox="1"/>
          <p:nvPr/>
        </p:nvSpPr>
        <p:spPr>
          <a:xfrm>
            <a:off x="3671535" y="3670841"/>
            <a:ext cx="19989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7875" lIns="97875" spcFirstLastPara="1" rIns="97875" wrap="square" tIns="97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713"/>
              </a:spcAft>
              <a:buNone/>
            </a:pPr>
            <a:r>
              <a:rPr b="1" lang="en" sz="1285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23500 Bird Nest Farmer in All Platform Markas Walet</a:t>
            </a:r>
            <a:endParaRPr b="1" sz="856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52" name="Google Shape;2052;p116"/>
          <p:cNvSpPr/>
          <p:nvPr/>
        </p:nvSpPr>
        <p:spPr>
          <a:xfrm>
            <a:off x="3426646" y="3838421"/>
            <a:ext cx="212700" cy="212400"/>
          </a:xfrm>
          <a:prstGeom prst="ellipse">
            <a:avLst/>
          </a:prstGeom>
          <a:solidFill>
            <a:srgbClr val="701C7F"/>
          </a:solidFill>
          <a:ln>
            <a:noFill/>
          </a:ln>
        </p:spPr>
        <p:txBody>
          <a:bodyPr anchorCtr="0" anchor="ctr" bIns="97875" lIns="97875" spcFirstLastPara="1" rIns="97875" wrap="square" tIns="97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3" name="Google Shape;2053;p116"/>
          <p:cNvSpPr txBox="1"/>
          <p:nvPr/>
        </p:nvSpPr>
        <p:spPr>
          <a:xfrm>
            <a:off x="3399872" y="3777920"/>
            <a:ext cx="264900" cy="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7875" lIns="97875" spcFirstLastPara="1" rIns="97875" wrap="square" tIns="97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713"/>
              </a:spcAft>
              <a:buNone/>
            </a:pPr>
            <a:r>
              <a:rPr lang="en" sz="856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856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4" name="Google Shape;2054;p116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5" name="Google Shape;2055;p116"/>
          <p:cNvSpPr/>
          <p:nvPr/>
        </p:nvSpPr>
        <p:spPr>
          <a:xfrm rot="473447">
            <a:off x="6261499" y="805477"/>
            <a:ext cx="1848704" cy="1189986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6" name="Google Shape;2056;p1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73568">
            <a:off x="6398887" y="932475"/>
            <a:ext cx="1556994" cy="896688"/>
          </a:xfrm>
          <a:prstGeom prst="rect">
            <a:avLst/>
          </a:prstGeom>
          <a:noFill/>
          <a:ln>
            <a:noFill/>
          </a:ln>
        </p:spPr>
      </p:pic>
      <p:sp>
        <p:nvSpPr>
          <p:cNvPr id="2057" name="Google Shape;2057;p116"/>
          <p:cNvSpPr/>
          <p:nvPr/>
        </p:nvSpPr>
        <p:spPr>
          <a:xfrm rot="-458151">
            <a:off x="7521185" y="1372151"/>
            <a:ext cx="1323032" cy="803668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8" name="Google Shape;2058;p1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58215">
            <a:off x="7627199" y="1462372"/>
            <a:ext cx="1154624" cy="608772"/>
          </a:xfrm>
          <a:prstGeom prst="rect">
            <a:avLst/>
          </a:prstGeom>
          <a:noFill/>
          <a:ln>
            <a:noFill/>
          </a:ln>
        </p:spPr>
      </p:pic>
      <p:sp>
        <p:nvSpPr>
          <p:cNvPr id="2059" name="Google Shape;2059;p116"/>
          <p:cNvSpPr/>
          <p:nvPr/>
        </p:nvSpPr>
        <p:spPr>
          <a:xfrm rot="720977">
            <a:off x="5638621" y="1832058"/>
            <a:ext cx="2157167" cy="1293697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0" name="Google Shape;2060;p1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744907">
            <a:off x="5721256" y="1913606"/>
            <a:ext cx="1939061" cy="11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61" name="Google Shape;2061;p116"/>
          <p:cNvSpPr/>
          <p:nvPr/>
        </p:nvSpPr>
        <p:spPr>
          <a:xfrm rot="-458311">
            <a:off x="7415874" y="2304690"/>
            <a:ext cx="1424137" cy="875373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2" name="Google Shape;2062;p1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490611">
            <a:off x="7521676" y="2399779"/>
            <a:ext cx="1225274" cy="6852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63" name="Google Shape;2063;p116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064" name="Google Shape;2064;p116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65" name="Google Shape;2065;p116"/>
            <p:cNvPicPr preferRelativeResize="0"/>
            <p:nvPr/>
          </p:nvPicPr>
          <p:blipFill rotWithShape="1">
            <a:blip r:embed="rId9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066" name="Google Shape;2066;p116"/>
            <p:cNvPicPr preferRelativeResize="0"/>
            <p:nvPr/>
          </p:nvPicPr>
          <p:blipFill rotWithShape="1">
            <a:blip r:embed="rId10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0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Google Shape;2071;p117"/>
          <p:cNvSpPr/>
          <p:nvPr/>
        </p:nvSpPr>
        <p:spPr>
          <a:xfrm>
            <a:off x="5355081" y="1794775"/>
            <a:ext cx="1327800" cy="1349700"/>
          </a:xfrm>
          <a:prstGeom prst="roundRect">
            <a:avLst>
              <a:gd fmla="val 16667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2" name="Google Shape;2072;p117"/>
          <p:cNvSpPr/>
          <p:nvPr/>
        </p:nvSpPr>
        <p:spPr>
          <a:xfrm>
            <a:off x="6740461" y="1786669"/>
            <a:ext cx="1327800" cy="1349700"/>
          </a:xfrm>
          <a:prstGeom prst="roundRect">
            <a:avLst>
              <a:gd fmla="val 16667" name="adj"/>
            </a:avLst>
          </a:prstGeom>
          <a:solidFill>
            <a:srgbClr val="1B78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3" name="Google Shape;2073;p117"/>
          <p:cNvSpPr txBox="1"/>
          <p:nvPr/>
        </p:nvSpPr>
        <p:spPr>
          <a:xfrm>
            <a:off x="5387249" y="1063175"/>
            <a:ext cx="32739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ontserrat"/>
              <a:buNone/>
            </a:pPr>
            <a:r>
              <a:rPr b="1" lang="en" sz="2315">
                <a:solidFill>
                  <a:srgbClr val="F5A213"/>
                </a:solidFill>
                <a:latin typeface="Urbanist"/>
                <a:ea typeface="Urbanist"/>
                <a:cs typeface="Urbanist"/>
                <a:sym typeface="Urbanist"/>
              </a:rPr>
              <a:t>Intellectual Property &amp; Legal Affairs</a:t>
            </a:r>
            <a:endParaRPr b="1" i="0" sz="2315" u="none" cap="none" strike="noStrike">
              <a:solidFill>
                <a:srgbClr val="F5A213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4" name="Google Shape;2074;p117"/>
          <p:cNvSpPr txBox="1"/>
          <p:nvPr/>
        </p:nvSpPr>
        <p:spPr>
          <a:xfrm>
            <a:off x="5489181" y="2664180"/>
            <a:ext cx="1059600" cy="3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</a:pPr>
            <a:r>
              <a:rPr b="1" lang="en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PATENT</a:t>
            </a:r>
            <a:endParaRPr b="1" i="0" u="none" cap="none" strike="noStrike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5" name="Google Shape;2075;p117"/>
          <p:cNvSpPr txBox="1"/>
          <p:nvPr/>
        </p:nvSpPr>
        <p:spPr>
          <a:xfrm>
            <a:off x="5621234" y="1988941"/>
            <a:ext cx="7809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ontserrat"/>
              <a:buNone/>
            </a:pPr>
            <a:r>
              <a:rPr b="1" lang="en" sz="5715">
                <a:solidFill>
                  <a:srgbClr val="F3F3F3"/>
                </a:solidFill>
                <a:latin typeface="Urbanist"/>
                <a:ea typeface="Urbanist"/>
                <a:cs typeface="Urbanist"/>
                <a:sym typeface="Urbanist"/>
              </a:rPr>
              <a:t>2</a:t>
            </a:r>
            <a:endParaRPr b="1" i="0" sz="5715" u="none" cap="none" strike="noStrike">
              <a:solidFill>
                <a:srgbClr val="F3F3F3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6" name="Google Shape;2076;p117"/>
          <p:cNvSpPr txBox="1"/>
          <p:nvPr/>
        </p:nvSpPr>
        <p:spPr>
          <a:xfrm>
            <a:off x="6874556" y="2583118"/>
            <a:ext cx="10596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</a:pPr>
            <a:r>
              <a:rPr b="1" lang="en" sz="149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COPY-</a:t>
            </a:r>
            <a:endParaRPr b="1" sz="149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</a:pPr>
            <a:r>
              <a:rPr b="1" lang="en" sz="149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RIGHTS</a:t>
            </a:r>
            <a:endParaRPr b="1" i="0" sz="1490" u="none" cap="none" strike="noStrike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7" name="Google Shape;2077;p117"/>
          <p:cNvSpPr txBox="1"/>
          <p:nvPr/>
        </p:nvSpPr>
        <p:spPr>
          <a:xfrm>
            <a:off x="6787007" y="1966234"/>
            <a:ext cx="11937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ontserrat"/>
              <a:buNone/>
            </a:pPr>
            <a:r>
              <a:rPr b="1" lang="en" sz="5615">
                <a:solidFill>
                  <a:srgbClr val="F3F3F3"/>
                </a:solidFill>
                <a:latin typeface="Urbanist"/>
                <a:ea typeface="Urbanist"/>
                <a:cs typeface="Urbanist"/>
                <a:sym typeface="Urbanist"/>
              </a:rPr>
              <a:t>24</a:t>
            </a:r>
            <a:endParaRPr b="1" i="0" sz="5615" u="none" cap="none" strike="noStrike">
              <a:solidFill>
                <a:srgbClr val="F3F3F3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8" name="Google Shape;2078;p117"/>
          <p:cNvSpPr/>
          <p:nvPr/>
        </p:nvSpPr>
        <p:spPr>
          <a:xfrm>
            <a:off x="5355086" y="3186631"/>
            <a:ext cx="1327800" cy="1349700"/>
          </a:xfrm>
          <a:prstGeom prst="roundRect">
            <a:avLst>
              <a:gd fmla="val 16667" name="adj"/>
            </a:avLst>
          </a:prstGeom>
          <a:solidFill>
            <a:srgbClr val="539D7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79" name="Google Shape;2079;p117"/>
          <p:cNvSpPr txBox="1"/>
          <p:nvPr/>
        </p:nvSpPr>
        <p:spPr>
          <a:xfrm>
            <a:off x="5471810" y="3983075"/>
            <a:ext cx="11136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</a:pPr>
            <a:r>
              <a:rPr b="1" lang="en" sz="149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INDUSTRY</a:t>
            </a:r>
            <a:endParaRPr b="1" sz="149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</a:pPr>
            <a:r>
              <a:rPr b="1" lang="en" sz="149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DESIGN</a:t>
            </a:r>
            <a:endParaRPr b="1" sz="149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80" name="Google Shape;2080;p117"/>
          <p:cNvSpPr txBox="1"/>
          <p:nvPr/>
        </p:nvSpPr>
        <p:spPr>
          <a:xfrm>
            <a:off x="5401632" y="3366196"/>
            <a:ext cx="11937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ontserrat"/>
              <a:buNone/>
            </a:pPr>
            <a:r>
              <a:rPr b="1" lang="en" sz="5615">
                <a:solidFill>
                  <a:srgbClr val="F3F3F3"/>
                </a:solidFill>
                <a:latin typeface="Urbanist"/>
                <a:ea typeface="Urbanist"/>
                <a:cs typeface="Urbanist"/>
                <a:sym typeface="Urbanist"/>
              </a:rPr>
              <a:t>1</a:t>
            </a:r>
            <a:endParaRPr b="1" i="0" sz="5615" u="none" cap="none" strike="noStrike">
              <a:solidFill>
                <a:srgbClr val="F3F3F3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81" name="Google Shape;2081;p117"/>
          <p:cNvSpPr/>
          <p:nvPr/>
        </p:nvSpPr>
        <p:spPr>
          <a:xfrm>
            <a:off x="6740461" y="3185440"/>
            <a:ext cx="1327800" cy="1349700"/>
          </a:xfrm>
          <a:prstGeom prst="roundRect">
            <a:avLst>
              <a:gd fmla="val 16667" name="adj"/>
            </a:avLst>
          </a:prstGeom>
          <a:solidFill>
            <a:srgbClr val="F5A2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82" name="Google Shape;2082;p117"/>
          <p:cNvSpPr txBox="1"/>
          <p:nvPr/>
        </p:nvSpPr>
        <p:spPr>
          <a:xfrm>
            <a:off x="6857185" y="4084024"/>
            <a:ext cx="11136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Montserrat"/>
              <a:buNone/>
            </a:pPr>
            <a:r>
              <a:rPr b="1" lang="en" sz="1490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BRAND PATENTS</a:t>
            </a:r>
            <a:endParaRPr b="1" sz="1490">
              <a:solidFill>
                <a:srgbClr val="FFFFFF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83" name="Google Shape;2083;p117"/>
          <p:cNvSpPr txBox="1"/>
          <p:nvPr/>
        </p:nvSpPr>
        <p:spPr>
          <a:xfrm>
            <a:off x="6787007" y="3365005"/>
            <a:ext cx="11937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ontserrat"/>
              <a:buNone/>
            </a:pPr>
            <a:r>
              <a:rPr b="1" lang="en" sz="5615">
                <a:solidFill>
                  <a:srgbClr val="F3F3F3"/>
                </a:solidFill>
                <a:latin typeface="Urbanist"/>
                <a:ea typeface="Urbanist"/>
                <a:cs typeface="Urbanist"/>
                <a:sym typeface="Urbanist"/>
              </a:rPr>
              <a:t>3</a:t>
            </a:r>
            <a:endParaRPr b="1" i="0" sz="5615" u="none" cap="none" strike="noStrike">
              <a:solidFill>
                <a:srgbClr val="F3F3F3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2084" name="Google Shape;2084;p117"/>
          <p:cNvGrpSpPr/>
          <p:nvPr/>
        </p:nvGrpSpPr>
        <p:grpSpPr>
          <a:xfrm>
            <a:off x="109770" y="740142"/>
            <a:ext cx="5100189" cy="3995864"/>
            <a:chOff x="4286461" y="272224"/>
            <a:chExt cx="4149869" cy="3251314"/>
          </a:xfrm>
        </p:grpSpPr>
        <p:pic>
          <p:nvPicPr>
            <p:cNvPr id="2085" name="Google Shape;2085;p1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865949">
              <a:off x="4587551" y="486625"/>
              <a:ext cx="2059376" cy="2676826"/>
            </a:xfrm>
            <a:prstGeom prst="rect">
              <a:avLst/>
            </a:prstGeom>
            <a:noFill/>
            <a:ln>
              <a:noFill/>
            </a:ln>
            <a:effectLst>
              <a:outerShdw blurRad="456529" rotWithShape="0" algn="bl" dir="5400000" dist="140470">
                <a:srgbClr val="000000">
                  <a:alpha val="28000"/>
                </a:srgbClr>
              </a:outerShdw>
            </a:effectLst>
          </p:spPr>
        </p:pic>
        <p:pic>
          <p:nvPicPr>
            <p:cNvPr id="2086" name="Google Shape;2086;p1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11355" y="486625"/>
              <a:ext cx="2143501" cy="2776225"/>
            </a:xfrm>
            <a:prstGeom prst="rect">
              <a:avLst/>
            </a:prstGeom>
            <a:noFill/>
            <a:ln>
              <a:noFill/>
            </a:ln>
            <a:effectLst>
              <a:outerShdw blurRad="456529" rotWithShape="0" algn="bl" dir="5400000" dist="140470">
                <a:srgbClr val="000000">
                  <a:alpha val="28000"/>
                </a:srgbClr>
              </a:outerShdw>
            </a:effectLst>
          </p:spPr>
        </p:pic>
        <p:pic>
          <p:nvPicPr>
            <p:cNvPr id="2087" name="Google Shape;2087;p1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412864">
              <a:off x="6132801" y="604950"/>
              <a:ext cx="2143500" cy="2800268"/>
            </a:xfrm>
            <a:prstGeom prst="rect">
              <a:avLst/>
            </a:prstGeom>
            <a:noFill/>
            <a:ln>
              <a:noFill/>
            </a:ln>
            <a:effectLst>
              <a:outerShdw blurRad="456529" rotWithShape="0" algn="bl" dir="5400000" dist="140470">
                <a:srgbClr val="000000">
                  <a:alpha val="28000"/>
                </a:srgbClr>
              </a:outerShdw>
            </a:effectLst>
          </p:spPr>
        </p:pic>
      </p:grpSp>
      <p:pic>
        <p:nvPicPr>
          <p:cNvPr id="2088" name="Google Shape;2088;p1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89178" y="557300"/>
            <a:ext cx="2139350" cy="111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9" name="Google Shape;2089;p117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090" name="Google Shape;2090;p117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091" name="Google Shape;2091;p117"/>
            <p:cNvPicPr preferRelativeResize="0"/>
            <p:nvPr/>
          </p:nvPicPr>
          <p:blipFill rotWithShape="1">
            <a:blip r:embed="rId7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092" name="Google Shape;2092;p117"/>
            <p:cNvPicPr preferRelativeResize="0"/>
            <p:nvPr/>
          </p:nvPicPr>
          <p:blipFill rotWithShape="1">
            <a:blip r:embed="rId8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4"/>
          <p:cNvSpPr/>
          <p:nvPr/>
        </p:nvSpPr>
        <p:spPr>
          <a:xfrm rot="-159757">
            <a:off x="263262" y="1184937"/>
            <a:ext cx="1026809" cy="313545"/>
          </a:xfrm>
          <a:prstGeom prst="ellipse">
            <a:avLst/>
          </a:prstGeom>
          <a:solidFill>
            <a:srgbClr val="5DB38C"/>
          </a:solidFill>
          <a:ln>
            <a:noFill/>
          </a:ln>
        </p:spPr>
        <p:txBody>
          <a:bodyPr anchorCtr="0" anchor="ctr" bIns="26925" lIns="53825" spcFirstLastPara="1" rIns="53825" wrap="square" tIns="26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9"/>
              <a:buFont typeface="Arial"/>
              <a:buNone/>
            </a:pPr>
            <a:r>
              <a:t/>
            </a:r>
            <a:endParaRPr b="0" i="0" sz="1099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4"/>
          <p:cNvSpPr txBox="1"/>
          <p:nvPr/>
        </p:nvSpPr>
        <p:spPr>
          <a:xfrm>
            <a:off x="371058" y="1185763"/>
            <a:ext cx="3204600" cy="3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26925" lIns="53825" spcFirstLastPara="1" rIns="53825" wrap="square" tIns="2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18"/>
              <a:buFont typeface="Montserrat"/>
              <a:buNone/>
            </a:pPr>
            <a:r>
              <a:rPr b="1" i="0" lang="en" sz="1570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Problem 1 : </a:t>
            </a:r>
            <a:r>
              <a:rPr b="1" lang="en" sz="157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Birdnest Supply</a:t>
            </a:r>
            <a:endParaRPr b="1" i="0" sz="157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56" name="Google Shape;456;p64"/>
          <p:cNvSpPr/>
          <p:nvPr/>
        </p:nvSpPr>
        <p:spPr>
          <a:xfrm rot="-176060">
            <a:off x="3149595" y="1186457"/>
            <a:ext cx="990399" cy="335536"/>
          </a:xfrm>
          <a:prstGeom prst="ellipse">
            <a:avLst/>
          </a:prstGeom>
          <a:solidFill>
            <a:srgbClr val="5DB38C"/>
          </a:solidFill>
          <a:ln>
            <a:noFill/>
          </a:ln>
        </p:spPr>
        <p:txBody>
          <a:bodyPr anchorCtr="0" anchor="ctr" bIns="26925" lIns="53825" spcFirstLastPara="1" rIns="53825" wrap="square" tIns="26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9"/>
              <a:buFont typeface="Arial"/>
              <a:buNone/>
            </a:pPr>
            <a:r>
              <a:t/>
            </a:r>
            <a:endParaRPr b="0" i="0" sz="1099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4"/>
          <p:cNvSpPr txBox="1"/>
          <p:nvPr/>
        </p:nvSpPr>
        <p:spPr>
          <a:xfrm>
            <a:off x="3089084" y="1170628"/>
            <a:ext cx="3090900" cy="3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925" lIns="53825" spcFirstLastPara="1" rIns="53825" wrap="square" tIns="26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4"/>
              <a:buFont typeface="Montserrat"/>
              <a:buNone/>
            </a:pPr>
            <a:r>
              <a:rPr b="1" i="0" lang="en" sz="1648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Problem 2 : Traceability</a:t>
            </a:r>
            <a:endParaRPr b="1" i="0" sz="1648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cxnSp>
        <p:nvCxnSpPr>
          <p:cNvPr id="458" name="Google Shape;458;p64"/>
          <p:cNvCxnSpPr>
            <a:endCxn id="459" idx="1"/>
          </p:cNvCxnSpPr>
          <p:nvPr/>
        </p:nvCxnSpPr>
        <p:spPr>
          <a:xfrm flipH="1" rot="-5400000">
            <a:off x="3442589" y="1721088"/>
            <a:ext cx="611100" cy="263100"/>
          </a:xfrm>
          <a:prstGeom prst="bentConnector2">
            <a:avLst/>
          </a:prstGeom>
          <a:noFill/>
          <a:ln cap="flat" cmpd="sng" w="56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0" name="Google Shape;460;p64"/>
          <p:cNvSpPr txBox="1"/>
          <p:nvPr/>
        </p:nvSpPr>
        <p:spPr>
          <a:xfrm>
            <a:off x="4561412" y="1643394"/>
            <a:ext cx="1534200" cy="4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53825" lIns="53825" spcFirstLastPara="1" rIns="53825" wrap="square" tIns="53825">
            <a:spAutoFit/>
          </a:bodyPr>
          <a:lstStyle/>
          <a:p>
            <a:pPr indent="0" lvl="0" marL="0" marR="0" rtl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9"/>
              <a:buFont typeface="Arial"/>
              <a:buNone/>
            </a:pPr>
            <a:r>
              <a:rPr b="1" i="0" lang="en" sz="942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1800 TON</a:t>
            </a:r>
            <a:endParaRPr b="1" i="0" sz="942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196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8"/>
              <a:buFont typeface="Arial"/>
              <a:buNone/>
            </a:pPr>
            <a:r>
              <a:rPr i="0" lang="en" sz="942" u="none" cap="none" strike="noStrik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Not Registered Yet</a:t>
            </a:r>
            <a:endParaRPr i="0" sz="942" u="none" cap="none" strike="noStrike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461" name="Google Shape;461;p64"/>
          <p:cNvSpPr/>
          <p:nvPr/>
        </p:nvSpPr>
        <p:spPr>
          <a:xfrm>
            <a:off x="4376882" y="1708160"/>
            <a:ext cx="189217" cy="188919"/>
          </a:xfrm>
          <a:custGeom>
            <a:rect b="b" l="l" r="r" t="t"/>
            <a:pathLst>
              <a:path extrusionOk="0" h="401955" w="402590">
                <a:moveTo>
                  <a:pt x="200986" y="401828"/>
                </a:moveTo>
                <a:lnTo>
                  <a:pt x="154899" y="396520"/>
                </a:lnTo>
                <a:lnTo>
                  <a:pt x="112594" y="381404"/>
                </a:lnTo>
                <a:lnTo>
                  <a:pt x="75275" y="357686"/>
                </a:lnTo>
                <a:lnTo>
                  <a:pt x="44149" y="326571"/>
                </a:lnTo>
                <a:lnTo>
                  <a:pt x="20424" y="289266"/>
                </a:lnTo>
                <a:lnTo>
                  <a:pt x="5305" y="246977"/>
                </a:lnTo>
                <a:lnTo>
                  <a:pt x="0" y="200898"/>
                </a:lnTo>
                <a:lnTo>
                  <a:pt x="5309" y="154840"/>
                </a:lnTo>
                <a:lnTo>
                  <a:pt x="20431" y="112551"/>
                </a:lnTo>
                <a:lnTo>
                  <a:pt x="44158" y="75247"/>
                </a:lnTo>
                <a:lnTo>
                  <a:pt x="75285" y="44133"/>
                </a:lnTo>
                <a:lnTo>
                  <a:pt x="112604" y="20417"/>
                </a:lnTo>
                <a:lnTo>
                  <a:pt x="154910" y="5304"/>
                </a:lnTo>
                <a:lnTo>
                  <a:pt x="200996" y="0"/>
                </a:lnTo>
                <a:lnTo>
                  <a:pt x="201155" y="0"/>
                </a:lnTo>
                <a:lnTo>
                  <a:pt x="247218" y="5321"/>
                </a:lnTo>
                <a:lnTo>
                  <a:pt x="289499" y="20445"/>
                </a:lnTo>
                <a:lnTo>
                  <a:pt x="326793" y="44166"/>
                </a:lnTo>
                <a:lnTo>
                  <a:pt x="357894" y="75278"/>
                </a:lnTo>
                <a:lnTo>
                  <a:pt x="380676" y="111127"/>
                </a:lnTo>
                <a:lnTo>
                  <a:pt x="136512" y="111127"/>
                </a:lnTo>
                <a:lnTo>
                  <a:pt x="111185" y="136418"/>
                </a:lnTo>
                <a:lnTo>
                  <a:pt x="175674" y="200898"/>
                </a:lnTo>
                <a:lnTo>
                  <a:pt x="111211" y="265383"/>
                </a:lnTo>
                <a:lnTo>
                  <a:pt x="136512" y="290675"/>
                </a:lnTo>
                <a:lnTo>
                  <a:pt x="265501" y="290685"/>
                </a:lnTo>
                <a:lnTo>
                  <a:pt x="380655" y="290685"/>
                </a:lnTo>
                <a:lnTo>
                  <a:pt x="357824" y="326581"/>
                </a:lnTo>
                <a:lnTo>
                  <a:pt x="326697" y="357694"/>
                </a:lnTo>
                <a:lnTo>
                  <a:pt x="289378" y="381411"/>
                </a:lnTo>
                <a:lnTo>
                  <a:pt x="247072" y="396524"/>
                </a:lnTo>
                <a:lnTo>
                  <a:pt x="200986" y="401828"/>
                </a:lnTo>
                <a:close/>
              </a:path>
              <a:path extrusionOk="0" h="401955" w="402590">
                <a:moveTo>
                  <a:pt x="200996" y="175628"/>
                </a:moveTo>
                <a:lnTo>
                  <a:pt x="136512" y="111127"/>
                </a:lnTo>
                <a:lnTo>
                  <a:pt x="265501" y="111127"/>
                </a:lnTo>
                <a:lnTo>
                  <a:pt x="200996" y="175628"/>
                </a:lnTo>
                <a:close/>
              </a:path>
              <a:path extrusionOk="0" h="401955" w="402590">
                <a:moveTo>
                  <a:pt x="380655" y="290685"/>
                </a:moveTo>
                <a:lnTo>
                  <a:pt x="265501" y="290685"/>
                </a:lnTo>
                <a:lnTo>
                  <a:pt x="290803" y="265394"/>
                </a:lnTo>
                <a:lnTo>
                  <a:pt x="226298" y="200898"/>
                </a:lnTo>
                <a:lnTo>
                  <a:pt x="290803" y="136418"/>
                </a:lnTo>
                <a:lnTo>
                  <a:pt x="265501" y="111127"/>
                </a:lnTo>
                <a:lnTo>
                  <a:pt x="380676" y="111127"/>
                </a:lnTo>
                <a:lnTo>
                  <a:pt x="381596" y="112574"/>
                </a:lnTo>
                <a:lnTo>
                  <a:pt x="396695" y="154850"/>
                </a:lnTo>
                <a:lnTo>
                  <a:pt x="401983" y="200919"/>
                </a:lnTo>
                <a:lnTo>
                  <a:pt x="396673" y="246987"/>
                </a:lnTo>
                <a:lnTo>
                  <a:pt x="381551" y="289277"/>
                </a:lnTo>
                <a:lnTo>
                  <a:pt x="380655" y="290685"/>
                </a:lnTo>
                <a:close/>
              </a:path>
              <a:path extrusionOk="0" h="401955" w="402590">
                <a:moveTo>
                  <a:pt x="265491" y="290675"/>
                </a:moveTo>
                <a:lnTo>
                  <a:pt x="136512" y="290675"/>
                </a:lnTo>
                <a:lnTo>
                  <a:pt x="200996" y="226195"/>
                </a:lnTo>
                <a:lnTo>
                  <a:pt x="265491" y="290675"/>
                </a:lnTo>
                <a:close/>
              </a:path>
            </a:pathLst>
          </a:custGeom>
          <a:solidFill>
            <a:srgbClr val="E7323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r>
              <a:t/>
            </a:r>
            <a:endParaRPr b="0" i="0" sz="86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9" name="Google Shape;459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9689" y="2025770"/>
            <a:ext cx="394388" cy="264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79686" y="2330001"/>
            <a:ext cx="394392" cy="264712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64"/>
          <p:cNvSpPr txBox="1"/>
          <p:nvPr/>
        </p:nvSpPr>
        <p:spPr>
          <a:xfrm>
            <a:off x="4399239" y="3011686"/>
            <a:ext cx="1597200" cy="7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825" lIns="53825" spcFirstLastPara="1" rIns="53825" wrap="square" tIns="538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r>
              <a:rPr b="1" i="0" lang="en" sz="1020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1800 Tons of more than 18.000 productive  swallow's house have not registered </a:t>
            </a:r>
            <a:endParaRPr b="1" i="0" sz="102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64" name="Google Shape;464;p64"/>
          <p:cNvSpPr txBox="1"/>
          <p:nvPr/>
        </p:nvSpPr>
        <p:spPr>
          <a:xfrm>
            <a:off x="4561412" y="2182791"/>
            <a:ext cx="1534200" cy="4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53825" lIns="53825" spcFirstLastPara="1" rIns="53825" wrap="square" tIns="53825">
            <a:spAutoFit/>
          </a:bodyPr>
          <a:lstStyle/>
          <a:p>
            <a:pPr indent="0" lvl="0" marL="0" marR="0" rtl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9"/>
              <a:buFont typeface="Arial"/>
              <a:buNone/>
            </a:pPr>
            <a:r>
              <a:rPr b="1" i="0" lang="en" sz="942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1</a:t>
            </a:r>
            <a:r>
              <a:rPr b="1" lang="en" sz="942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00,0</a:t>
            </a:r>
            <a:r>
              <a:rPr b="1" i="0" lang="en" sz="942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00 </a:t>
            </a:r>
            <a:r>
              <a:rPr b="1" lang="en" sz="942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Birdnest House</a:t>
            </a:r>
            <a:endParaRPr b="1" i="0" sz="942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196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8"/>
              <a:buFont typeface="Arial"/>
              <a:buNone/>
            </a:pPr>
            <a:r>
              <a:rPr i="0" lang="en" sz="942" u="none" cap="none" strike="noStrik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Not Registered Yet</a:t>
            </a:r>
            <a:endParaRPr i="0" sz="942" u="none" cap="none" strike="noStrike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465" name="Google Shape;465;p64"/>
          <p:cNvSpPr/>
          <p:nvPr/>
        </p:nvSpPr>
        <p:spPr>
          <a:xfrm>
            <a:off x="4376882" y="2218712"/>
            <a:ext cx="189217" cy="188919"/>
          </a:xfrm>
          <a:custGeom>
            <a:rect b="b" l="l" r="r" t="t"/>
            <a:pathLst>
              <a:path extrusionOk="0" h="401955" w="402590">
                <a:moveTo>
                  <a:pt x="200986" y="401828"/>
                </a:moveTo>
                <a:lnTo>
                  <a:pt x="154899" y="396520"/>
                </a:lnTo>
                <a:lnTo>
                  <a:pt x="112594" y="381404"/>
                </a:lnTo>
                <a:lnTo>
                  <a:pt x="75275" y="357686"/>
                </a:lnTo>
                <a:lnTo>
                  <a:pt x="44149" y="326571"/>
                </a:lnTo>
                <a:lnTo>
                  <a:pt x="20424" y="289266"/>
                </a:lnTo>
                <a:lnTo>
                  <a:pt x="5305" y="246977"/>
                </a:lnTo>
                <a:lnTo>
                  <a:pt x="0" y="200898"/>
                </a:lnTo>
                <a:lnTo>
                  <a:pt x="5309" y="154840"/>
                </a:lnTo>
                <a:lnTo>
                  <a:pt x="20431" y="112551"/>
                </a:lnTo>
                <a:lnTo>
                  <a:pt x="44158" y="75247"/>
                </a:lnTo>
                <a:lnTo>
                  <a:pt x="75285" y="44133"/>
                </a:lnTo>
                <a:lnTo>
                  <a:pt x="112604" y="20417"/>
                </a:lnTo>
                <a:lnTo>
                  <a:pt x="154910" y="5304"/>
                </a:lnTo>
                <a:lnTo>
                  <a:pt x="200996" y="0"/>
                </a:lnTo>
                <a:lnTo>
                  <a:pt x="201155" y="0"/>
                </a:lnTo>
                <a:lnTo>
                  <a:pt x="247218" y="5321"/>
                </a:lnTo>
                <a:lnTo>
                  <a:pt x="289499" y="20445"/>
                </a:lnTo>
                <a:lnTo>
                  <a:pt x="326793" y="44166"/>
                </a:lnTo>
                <a:lnTo>
                  <a:pt x="357894" y="75278"/>
                </a:lnTo>
                <a:lnTo>
                  <a:pt x="380676" y="111127"/>
                </a:lnTo>
                <a:lnTo>
                  <a:pt x="136512" y="111127"/>
                </a:lnTo>
                <a:lnTo>
                  <a:pt x="111185" y="136418"/>
                </a:lnTo>
                <a:lnTo>
                  <a:pt x="175674" y="200898"/>
                </a:lnTo>
                <a:lnTo>
                  <a:pt x="111211" y="265383"/>
                </a:lnTo>
                <a:lnTo>
                  <a:pt x="136512" y="290675"/>
                </a:lnTo>
                <a:lnTo>
                  <a:pt x="265501" y="290685"/>
                </a:lnTo>
                <a:lnTo>
                  <a:pt x="380655" y="290685"/>
                </a:lnTo>
                <a:lnTo>
                  <a:pt x="357824" y="326581"/>
                </a:lnTo>
                <a:lnTo>
                  <a:pt x="326697" y="357694"/>
                </a:lnTo>
                <a:lnTo>
                  <a:pt x="289378" y="381411"/>
                </a:lnTo>
                <a:lnTo>
                  <a:pt x="247072" y="396524"/>
                </a:lnTo>
                <a:lnTo>
                  <a:pt x="200986" y="401828"/>
                </a:lnTo>
                <a:close/>
              </a:path>
              <a:path extrusionOk="0" h="401955" w="402590">
                <a:moveTo>
                  <a:pt x="200996" y="175628"/>
                </a:moveTo>
                <a:lnTo>
                  <a:pt x="136512" y="111127"/>
                </a:lnTo>
                <a:lnTo>
                  <a:pt x="265501" y="111127"/>
                </a:lnTo>
                <a:lnTo>
                  <a:pt x="200996" y="175628"/>
                </a:lnTo>
                <a:close/>
              </a:path>
              <a:path extrusionOk="0" h="401955" w="402590">
                <a:moveTo>
                  <a:pt x="380655" y="290685"/>
                </a:moveTo>
                <a:lnTo>
                  <a:pt x="265501" y="290685"/>
                </a:lnTo>
                <a:lnTo>
                  <a:pt x="290803" y="265394"/>
                </a:lnTo>
                <a:lnTo>
                  <a:pt x="226298" y="200898"/>
                </a:lnTo>
                <a:lnTo>
                  <a:pt x="290803" y="136418"/>
                </a:lnTo>
                <a:lnTo>
                  <a:pt x="265501" y="111127"/>
                </a:lnTo>
                <a:lnTo>
                  <a:pt x="380676" y="111127"/>
                </a:lnTo>
                <a:lnTo>
                  <a:pt x="381596" y="112574"/>
                </a:lnTo>
                <a:lnTo>
                  <a:pt x="396695" y="154850"/>
                </a:lnTo>
                <a:lnTo>
                  <a:pt x="401983" y="200919"/>
                </a:lnTo>
                <a:lnTo>
                  <a:pt x="396673" y="246987"/>
                </a:lnTo>
                <a:lnTo>
                  <a:pt x="381551" y="289277"/>
                </a:lnTo>
                <a:lnTo>
                  <a:pt x="380655" y="290685"/>
                </a:lnTo>
                <a:close/>
              </a:path>
              <a:path extrusionOk="0" h="401955" w="402590">
                <a:moveTo>
                  <a:pt x="265491" y="290675"/>
                </a:moveTo>
                <a:lnTo>
                  <a:pt x="136512" y="290675"/>
                </a:lnTo>
                <a:lnTo>
                  <a:pt x="200996" y="226195"/>
                </a:lnTo>
                <a:lnTo>
                  <a:pt x="265491" y="290675"/>
                </a:lnTo>
                <a:close/>
              </a:path>
            </a:pathLst>
          </a:custGeom>
          <a:solidFill>
            <a:srgbClr val="E7323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r>
              <a:t/>
            </a:r>
            <a:endParaRPr b="0" i="0" sz="86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6" name="Google Shape;466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9681" y="1716532"/>
            <a:ext cx="397866" cy="264822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64"/>
          <p:cNvSpPr txBox="1"/>
          <p:nvPr/>
        </p:nvSpPr>
        <p:spPr>
          <a:xfrm>
            <a:off x="3173062" y="3265917"/>
            <a:ext cx="545400" cy="2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35300" lIns="35300" spcFirstLastPara="1" rIns="35300" wrap="square" tIns="35300">
            <a:spAutoFit/>
          </a:bodyPr>
          <a:lstStyle/>
          <a:p>
            <a:pPr indent="0" lvl="0" marL="0" rtl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95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400 TON</a:t>
            </a:r>
            <a:endParaRPr b="1" sz="695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96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5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Registered</a:t>
            </a:r>
            <a:endParaRPr sz="425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68" name="Google Shape;468;p64"/>
          <p:cNvSpPr/>
          <p:nvPr/>
        </p:nvSpPr>
        <p:spPr>
          <a:xfrm>
            <a:off x="3655183" y="3305653"/>
            <a:ext cx="160846" cy="160629"/>
          </a:xfrm>
          <a:custGeom>
            <a:rect b="b" l="l" r="r" t="t"/>
            <a:pathLst>
              <a:path extrusionOk="0" h="472439" w="473075">
                <a:moveTo>
                  <a:pt x="381990" y="235940"/>
                </a:moveTo>
                <a:lnTo>
                  <a:pt x="374535" y="189992"/>
                </a:lnTo>
                <a:lnTo>
                  <a:pt x="362292" y="166382"/>
                </a:lnTo>
                <a:lnTo>
                  <a:pt x="353834" y="150088"/>
                </a:lnTo>
                <a:lnTo>
                  <a:pt x="323011" y="119316"/>
                </a:lnTo>
                <a:lnTo>
                  <a:pt x="323011" y="187921"/>
                </a:lnTo>
                <a:lnTo>
                  <a:pt x="215620" y="295148"/>
                </a:lnTo>
                <a:lnTo>
                  <a:pt x="152146" y="231762"/>
                </a:lnTo>
                <a:lnTo>
                  <a:pt x="173710" y="210223"/>
                </a:lnTo>
                <a:lnTo>
                  <a:pt x="215620" y="252069"/>
                </a:lnTo>
                <a:lnTo>
                  <a:pt x="257530" y="210223"/>
                </a:lnTo>
                <a:lnTo>
                  <a:pt x="301447" y="166382"/>
                </a:lnTo>
                <a:lnTo>
                  <a:pt x="323011" y="187921"/>
                </a:lnTo>
                <a:lnTo>
                  <a:pt x="323011" y="119316"/>
                </a:lnTo>
                <a:lnTo>
                  <a:pt x="322313" y="118618"/>
                </a:lnTo>
                <a:lnTo>
                  <a:pt x="282346" y="97955"/>
                </a:lnTo>
                <a:lnTo>
                  <a:pt x="236334" y="90500"/>
                </a:lnTo>
                <a:lnTo>
                  <a:pt x="190284" y="97917"/>
                </a:lnTo>
                <a:lnTo>
                  <a:pt x="150304" y="118567"/>
                </a:lnTo>
                <a:lnTo>
                  <a:pt x="118770" y="150050"/>
                </a:lnTo>
                <a:lnTo>
                  <a:pt x="98094" y="189966"/>
                </a:lnTo>
                <a:lnTo>
                  <a:pt x="90665" y="235940"/>
                </a:lnTo>
                <a:lnTo>
                  <a:pt x="98094" y="281901"/>
                </a:lnTo>
                <a:lnTo>
                  <a:pt x="118770" y="321818"/>
                </a:lnTo>
                <a:lnTo>
                  <a:pt x="150304" y="353301"/>
                </a:lnTo>
                <a:lnTo>
                  <a:pt x="190284" y="373951"/>
                </a:lnTo>
                <a:lnTo>
                  <a:pt x="236334" y="381368"/>
                </a:lnTo>
                <a:lnTo>
                  <a:pt x="282371" y="373951"/>
                </a:lnTo>
                <a:lnTo>
                  <a:pt x="322351" y="353301"/>
                </a:lnTo>
                <a:lnTo>
                  <a:pt x="353885" y="321818"/>
                </a:lnTo>
                <a:lnTo>
                  <a:pt x="367703" y="295148"/>
                </a:lnTo>
                <a:lnTo>
                  <a:pt x="374561" y="281901"/>
                </a:lnTo>
                <a:lnTo>
                  <a:pt x="381990" y="235940"/>
                </a:lnTo>
                <a:close/>
              </a:path>
              <a:path extrusionOk="0" h="472439" w="473075">
                <a:moveTo>
                  <a:pt x="472655" y="270052"/>
                </a:moveTo>
                <a:lnTo>
                  <a:pt x="468604" y="263779"/>
                </a:lnTo>
                <a:lnTo>
                  <a:pt x="468325" y="263385"/>
                </a:lnTo>
                <a:lnTo>
                  <a:pt x="448614" y="239280"/>
                </a:lnTo>
                <a:lnTo>
                  <a:pt x="448614" y="232587"/>
                </a:lnTo>
                <a:lnTo>
                  <a:pt x="472452" y="203441"/>
                </a:lnTo>
                <a:lnTo>
                  <a:pt x="471639" y="195478"/>
                </a:lnTo>
                <a:lnTo>
                  <a:pt x="465861" y="190754"/>
                </a:lnTo>
                <a:lnTo>
                  <a:pt x="465074" y="190220"/>
                </a:lnTo>
                <a:lnTo>
                  <a:pt x="439254" y="173621"/>
                </a:lnTo>
                <a:lnTo>
                  <a:pt x="437184" y="167271"/>
                </a:lnTo>
                <a:lnTo>
                  <a:pt x="450837" y="132181"/>
                </a:lnTo>
                <a:lnTo>
                  <a:pt x="447611" y="124853"/>
                </a:lnTo>
                <a:lnTo>
                  <a:pt x="440639" y="122148"/>
                </a:lnTo>
                <a:lnTo>
                  <a:pt x="440194" y="122008"/>
                </a:lnTo>
                <a:lnTo>
                  <a:pt x="410032" y="114071"/>
                </a:lnTo>
                <a:lnTo>
                  <a:pt x="406107" y="108661"/>
                </a:lnTo>
                <a:lnTo>
                  <a:pt x="408190" y="71539"/>
                </a:lnTo>
                <a:lnTo>
                  <a:pt x="408216" y="71081"/>
                </a:lnTo>
                <a:lnTo>
                  <a:pt x="404063" y="66433"/>
                </a:lnTo>
                <a:lnTo>
                  <a:pt x="402869" y="65112"/>
                </a:lnTo>
                <a:lnTo>
                  <a:pt x="400989" y="65011"/>
                </a:lnTo>
                <a:lnTo>
                  <a:pt x="400989" y="235940"/>
                </a:lnTo>
                <a:lnTo>
                  <a:pt x="395071" y="279615"/>
                </a:lnTo>
                <a:lnTo>
                  <a:pt x="378460" y="318871"/>
                </a:lnTo>
                <a:lnTo>
                  <a:pt x="352704" y="352132"/>
                </a:lnTo>
                <a:lnTo>
                  <a:pt x="319392" y="377837"/>
                </a:lnTo>
                <a:lnTo>
                  <a:pt x="280085" y="394423"/>
                </a:lnTo>
                <a:lnTo>
                  <a:pt x="236321" y="400329"/>
                </a:lnTo>
                <a:lnTo>
                  <a:pt x="192557" y="394462"/>
                </a:lnTo>
                <a:lnTo>
                  <a:pt x="153225" y="377888"/>
                </a:lnTo>
                <a:lnTo>
                  <a:pt x="119888" y="352183"/>
                </a:lnTo>
                <a:lnTo>
                  <a:pt x="94145" y="318909"/>
                </a:lnTo>
                <a:lnTo>
                  <a:pt x="77546" y="279641"/>
                </a:lnTo>
                <a:lnTo>
                  <a:pt x="71666" y="235940"/>
                </a:lnTo>
                <a:lnTo>
                  <a:pt x="77546" y="192239"/>
                </a:lnTo>
                <a:lnTo>
                  <a:pt x="94145" y="152958"/>
                </a:lnTo>
                <a:lnTo>
                  <a:pt x="119888" y="119697"/>
                </a:lnTo>
                <a:lnTo>
                  <a:pt x="153225" y="93980"/>
                </a:lnTo>
                <a:lnTo>
                  <a:pt x="192557" y="77406"/>
                </a:lnTo>
                <a:lnTo>
                  <a:pt x="236321" y="71539"/>
                </a:lnTo>
                <a:lnTo>
                  <a:pt x="280098" y="77406"/>
                </a:lnTo>
                <a:lnTo>
                  <a:pt x="319430" y="93980"/>
                </a:lnTo>
                <a:lnTo>
                  <a:pt x="352767" y="119697"/>
                </a:lnTo>
                <a:lnTo>
                  <a:pt x="378510" y="152958"/>
                </a:lnTo>
                <a:lnTo>
                  <a:pt x="395109" y="192239"/>
                </a:lnTo>
                <a:lnTo>
                  <a:pt x="400989" y="235940"/>
                </a:lnTo>
                <a:lnTo>
                  <a:pt x="400989" y="65011"/>
                </a:lnTo>
                <a:lnTo>
                  <a:pt x="395414" y="64693"/>
                </a:lnTo>
                <a:lnTo>
                  <a:pt x="394474" y="64719"/>
                </a:lnTo>
                <a:lnTo>
                  <a:pt x="363804" y="66433"/>
                </a:lnTo>
                <a:lnTo>
                  <a:pt x="358394" y="62509"/>
                </a:lnTo>
                <a:lnTo>
                  <a:pt x="351231" y="35407"/>
                </a:lnTo>
                <a:lnTo>
                  <a:pt x="348780" y="26111"/>
                </a:lnTo>
                <a:lnTo>
                  <a:pt x="341858" y="22085"/>
                </a:lnTo>
                <a:lnTo>
                  <a:pt x="334632" y="23990"/>
                </a:lnTo>
                <a:lnTo>
                  <a:pt x="334175" y="24142"/>
                </a:lnTo>
                <a:lnTo>
                  <a:pt x="305104" y="35407"/>
                </a:lnTo>
                <a:lnTo>
                  <a:pt x="298742" y="33337"/>
                </a:lnTo>
                <a:lnTo>
                  <a:pt x="292722" y="24003"/>
                </a:lnTo>
                <a:lnTo>
                  <a:pt x="278333" y="1689"/>
                </a:lnTo>
                <a:lnTo>
                  <a:pt x="270497" y="0"/>
                </a:lnTo>
                <a:lnTo>
                  <a:pt x="264210" y="4038"/>
                </a:lnTo>
                <a:lnTo>
                  <a:pt x="263829" y="4318"/>
                </a:lnTo>
                <a:lnTo>
                  <a:pt x="239674" y="24003"/>
                </a:lnTo>
                <a:lnTo>
                  <a:pt x="232981" y="24003"/>
                </a:lnTo>
                <a:lnTo>
                  <a:pt x="203784" y="203"/>
                </a:lnTo>
                <a:lnTo>
                  <a:pt x="195795" y="1003"/>
                </a:lnTo>
                <a:lnTo>
                  <a:pt x="191071" y="6781"/>
                </a:lnTo>
                <a:lnTo>
                  <a:pt x="190538" y="7569"/>
                </a:lnTo>
                <a:lnTo>
                  <a:pt x="173913" y="33337"/>
                </a:lnTo>
                <a:lnTo>
                  <a:pt x="167551" y="35407"/>
                </a:lnTo>
                <a:lnTo>
                  <a:pt x="132397" y="21780"/>
                </a:lnTo>
                <a:lnTo>
                  <a:pt x="125069" y="25006"/>
                </a:lnTo>
                <a:lnTo>
                  <a:pt x="122351" y="31953"/>
                </a:lnTo>
                <a:lnTo>
                  <a:pt x="122212" y="32410"/>
                </a:lnTo>
                <a:lnTo>
                  <a:pt x="114261" y="62509"/>
                </a:lnTo>
                <a:lnTo>
                  <a:pt x="108839" y="66433"/>
                </a:lnTo>
                <a:lnTo>
                  <a:pt x="71196" y="64325"/>
                </a:lnTo>
                <a:lnTo>
                  <a:pt x="65227" y="69659"/>
                </a:lnTo>
                <a:lnTo>
                  <a:pt x="64808" y="77101"/>
                </a:lnTo>
                <a:lnTo>
                  <a:pt x="64833" y="78054"/>
                </a:lnTo>
                <a:lnTo>
                  <a:pt x="66548" y="108661"/>
                </a:lnTo>
                <a:lnTo>
                  <a:pt x="62623" y="114071"/>
                </a:lnTo>
                <a:lnTo>
                  <a:pt x="26162" y="123659"/>
                </a:lnTo>
                <a:lnTo>
                  <a:pt x="22136" y="130581"/>
                </a:lnTo>
                <a:lnTo>
                  <a:pt x="24041" y="137795"/>
                </a:lnTo>
                <a:lnTo>
                  <a:pt x="24180" y="138252"/>
                </a:lnTo>
                <a:lnTo>
                  <a:pt x="35471" y="167271"/>
                </a:lnTo>
                <a:lnTo>
                  <a:pt x="33401" y="173621"/>
                </a:lnTo>
                <a:lnTo>
                  <a:pt x="1701" y="193992"/>
                </a:lnTo>
                <a:lnTo>
                  <a:pt x="0" y="201815"/>
                </a:lnTo>
                <a:lnTo>
                  <a:pt x="4038" y="208089"/>
                </a:lnTo>
                <a:lnTo>
                  <a:pt x="4318" y="208483"/>
                </a:lnTo>
                <a:lnTo>
                  <a:pt x="24041" y="232587"/>
                </a:lnTo>
                <a:lnTo>
                  <a:pt x="24041" y="239280"/>
                </a:lnTo>
                <a:lnTo>
                  <a:pt x="203" y="268439"/>
                </a:lnTo>
                <a:lnTo>
                  <a:pt x="1003" y="276402"/>
                </a:lnTo>
                <a:lnTo>
                  <a:pt x="6794" y="281114"/>
                </a:lnTo>
                <a:lnTo>
                  <a:pt x="7581" y="281660"/>
                </a:lnTo>
                <a:lnTo>
                  <a:pt x="33401" y="298246"/>
                </a:lnTo>
                <a:lnTo>
                  <a:pt x="35471" y="304609"/>
                </a:lnTo>
                <a:lnTo>
                  <a:pt x="21818" y="339699"/>
                </a:lnTo>
                <a:lnTo>
                  <a:pt x="25057" y="347014"/>
                </a:lnTo>
                <a:lnTo>
                  <a:pt x="32016" y="349719"/>
                </a:lnTo>
                <a:lnTo>
                  <a:pt x="32461" y="349872"/>
                </a:lnTo>
                <a:lnTo>
                  <a:pt x="62623" y="357809"/>
                </a:lnTo>
                <a:lnTo>
                  <a:pt x="66548" y="363207"/>
                </a:lnTo>
                <a:lnTo>
                  <a:pt x="64439" y="400799"/>
                </a:lnTo>
                <a:lnTo>
                  <a:pt x="69786" y="406768"/>
                </a:lnTo>
                <a:lnTo>
                  <a:pt x="77241" y="407187"/>
                </a:lnTo>
                <a:lnTo>
                  <a:pt x="78181" y="407162"/>
                </a:lnTo>
                <a:lnTo>
                  <a:pt x="108839" y="405434"/>
                </a:lnTo>
                <a:lnTo>
                  <a:pt x="114261" y="409359"/>
                </a:lnTo>
                <a:lnTo>
                  <a:pt x="123875" y="445757"/>
                </a:lnTo>
                <a:lnTo>
                  <a:pt x="130797" y="449783"/>
                </a:lnTo>
                <a:lnTo>
                  <a:pt x="138023" y="447878"/>
                </a:lnTo>
                <a:lnTo>
                  <a:pt x="138480" y="447738"/>
                </a:lnTo>
                <a:lnTo>
                  <a:pt x="167551" y="436473"/>
                </a:lnTo>
                <a:lnTo>
                  <a:pt x="173913" y="438531"/>
                </a:lnTo>
                <a:lnTo>
                  <a:pt x="194322" y="470179"/>
                </a:lnTo>
                <a:lnTo>
                  <a:pt x="202158" y="471881"/>
                </a:lnTo>
                <a:lnTo>
                  <a:pt x="208445" y="467842"/>
                </a:lnTo>
                <a:lnTo>
                  <a:pt x="208826" y="467563"/>
                </a:lnTo>
                <a:lnTo>
                  <a:pt x="232968" y="447878"/>
                </a:lnTo>
                <a:lnTo>
                  <a:pt x="239674" y="447878"/>
                </a:lnTo>
                <a:lnTo>
                  <a:pt x="268871" y="471678"/>
                </a:lnTo>
                <a:lnTo>
                  <a:pt x="276860" y="470877"/>
                </a:lnTo>
                <a:lnTo>
                  <a:pt x="281584" y="465099"/>
                </a:lnTo>
                <a:lnTo>
                  <a:pt x="282117" y="464312"/>
                </a:lnTo>
                <a:lnTo>
                  <a:pt x="292722" y="447878"/>
                </a:lnTo>
                <a:lnTo>
                  <a:pt x="298742" y="438531"/>
                </a:lnTo>
                <a:lnTo>
                  <a:pt x="305104" y="436473"/>
                </a:lnTo>
                <a:lnTo>
                  <a:pt x="340258" y="450100"/>
                </a:lnTo>
                <a:lnTo>
                  <a:pt x="347586" y="446862"/>
                </a:lnTo>
                <a:lnTo>
                  <a:pt x="350304" y="439915"/>
                </a:lnTo>
                <a:lnTo>
                  <a:pt x="350443" y="439470"/>
                </a:lnTo>
                <a:lnTo>
                  <a:pt x="351243" y="436473"/>
                </a:lnTo>
                <a:lnTo>
                  <a:pt x="358394" y="409359"/>
                </a:lnTo>
                <a:lnTo>
                  <a:pt x="363804" y="405434"/>
                </a:lnTo>
                <a:lnTo>
                  <a:pt x="401459" y="407543"/>
                </a:lnTo>
                <a:lnTo>
                  <a:pt x="403821" y="405434"/>
                </a:lnTo>
                <a:lnTo>
                  <a:pt x="407428" y="402209"/>
                </a:lnTo>
                <a:lnTo>
                  <a:pt x="407543" y="400329"/>
                </a:lnTo>
                <a:lnTo>
                  <a:pt x="407847" y="394766"/>
                </a:lnTo>
                <a:lnTo>
                  <a:pt x="407822" y="393827"/>
                </a:lnTo>
                <a:lnTo>
                  <a:pt x="406107" y="363207"/>
                </a:lnTo>
                <a:lnTo>
                  <a:pt x="410032" y="357809"/>
                </a:lnTo>
                <a:lnTo>
                  <a:pt x="446493" y="348208"/>
                </a:lnTo>
                <a:lnTo>
                  <a:pt x="450519" y="341287"/>
                </a:lnTo>
                <a:lnTo>
                  <a:pt x="448614" y="334073"/>
                </a:lnTo>
                <a:lnTo>
                  <a:pt x="448475" y="333629"/>
                </a:lnTo>
                <a:lnTo>
                  <a:pt x="437184" y="304609"/>
                </a:lnTo>
                <a:lnTo>
                  <a:pt x="439254" y="298246"/>
                </a:lnTo>
                <a:lnTo>
                  <a:pt x="470954" y="277876"/>
                </a:lnTo>
                <a:lnTo>
                  <a:pt x="472655" y="270052"/>
                </a:lnTo>
                <a:close/>
              </a:path>
            </a:pathLst>
          </a:custGeom>
          <a:solidFill>
            <a:srgbClr val="00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4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9" name="Google Shape;469;p6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62641" y="3268109"/>
            <a:ext cx="392598" cy="260438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64"/>
          <p:cNvSpPr txBox="1"/>
          <p:nvPr/>
        </p:nvSpPr>
        <p:spPr>
          <a:xfrm>
            <a:off x="2296625" y="552650"/>
            <a:ext cx="4665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9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Export Core Issues in the Industry</a:t>
            </a:r>
            <a:endParaRPr b="1" i="0" sz="19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71" name="Google Shape;471;p64"/>
          <p:cNvSpPr/>
          <p:nvPr/>
        </p:nvSpPr>
        <p:spPr>
          <a:xfrm rot="-159340">
            <a:off x="6339918" y="1115475"/>
            <a:ext cx="1307905" cy="399733"/>
          </a:xfrm>
          <a:prstGeom prst="ellipse">
            <a:avLst/>
          </a:prstGeom>
          <a:solidFill>
            <a:srgbClr val="5DB38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64"/>
          <p:cNvSpPr txBox="1"/>
          <p:nvPr/>
        </p:nvSpPr>
        <p:spPr>
          <a:xfrm>
            <a:off x="6395376" y="1182913"/>
            <a:ext cx="2249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Problem </a:t>
            </a:r>
            <a:r>
              <a:rPr b="1" lang="en" sz="15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3</a:t>
            </a:r>
            <a:r>
              <a:rPr b="1" i="0" lang="en" sz="1500" u="none" cap="none" strike="noStrik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 : </a:t>
            </a:r>
            <a:r>
              <a:rPr b="1" lang="en" sz="15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Manufacture</a:t>
            </a:r>
            <a:endParaRPr b="1" i="0" sz="15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473" name="Google Shape;473;p64"/>
          <p:cNvSpPr txBox="1"/>
          <p:nvPr/>
        </p:nvSpPr>
        <p:spPr>
          <a:xfrm>
            <a:off x="6134076" y="3095575"/>
            <a:ext cx="27720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Urbanist"/>
              <a:buAutoNum type="arabicPeriod"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Limited skilled labor available for feather-removal in nest cleaning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Urbanist"/>
              <a:buAutoNum type="arabicPeriod"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High shrinkage rates persist during the washing/cleaning process.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Urbanist"/>
              <a:buAutoNum type="arabicPeriod"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Low technology adoption in manufacturing; operations remain predominantly traditional/manual.</a:t>
            </a:r>
            <a:endParaRPr b="1"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descr="Sebuah gambar berisi mebel, berkas&#10;&#10;Deskripsi dibuat secara otomatis" id="474" name="Google Shape;474;p6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12276" y="1649661"/>
            <a:ext cx="1040400" cy="149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64" title="sarang (1).png"/>
          <p:cNvPicPr preferRelativeResize="0"/>
          <p:nvPr/>
        </p:nvPicPr>
        <p:blipFill rotWithShape="1">
          <a:blip r:embed="rId8">
            <a:alphaModFix/>
          </a:blip>
          <a:srcRect b="16740" l="0" r="0" t="19145"/>
          <a:stretch/>
        </p:blipFill>
        <p:spPr>
          <a:xfrm>
            <a:off x="7536378" y="2376153"/>
            <a:ext cx="823624" cy="528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64" title="sarang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 rot="-685368">
            <a:off x="7576745" y="2111265"/>
            <a:ext cx="452932" cy="4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64"/>
          <p:cNvSpPr txBox="1"/>
          <p:nvPr/>
        </p:nvSpPr>
        <p:spPr>
          <a:xfrm>
            <a:off x="299951" y="2987575"/>
            <a:ext cx="27720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"/>
              <a:buAutoNum type="arabicPeriod"/>
            </a:pP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Birdnest raw quality is hardly to maintain because of supply fragmentation</a:t>
            </a:r>
            <a:endParaRPr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"/>
              <a:buAutoNum type="arabicPeriod"/>
            </a:pP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Procurement team is difficult to control due to widespreadness of supplier location</a:t>
            </a:r>
            <a:endParaRPr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rbanist"/>
              <a:buAutoNum type="arabicPeriod"/>
            </a:pPr>
            <a:r>
              <a:rPr lang="en"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Low technology adoption in sourcing process</a:t>
            </a:r>
            <a:endParaRPr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478" name="Google Shape;478;p64" title="sarang (1).png"/>
          <p:cNvPicPr preferRelativeResize="0"/>
          <p:nvPr/>
        </p:nvPicPr>
        <p:blipFill rotWithShape="1">
          <a:blip r:embed="rId8">
            <a:alphaModFix/>
          </a:blip>
          <a:srcRect b="16740" l="0" r="0" t="19145"/>
          <a:stretch/>
        </p:blipFill>
        <p:spPr>
          <a:xfrm>
            <a:off x="774847" y="1884485"/>
            <a:ext cx="1597201" cy="1024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64" title="sarang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 rot="-685368">
            <a:off x="2127175" y="2286343"/>
            <a:ext cx="452932" cy="4529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0" name="Google Shape;480;p64"/>
          <p:cNvGrpSpPr/>
          <p:nvPr/>
        </p:nvGrpSpPr>
        <p:grpSpPr>
          <a:xfrm>
            <a:off x="371050" y="258250"/>
            <a:ext cx="1625400" cy="423300"/>
            <a:chOff x="171447" y="180818"/>
            <a:chExt cx="1625400" cy="423300"/>
          </a:xfrm>
        </p:grpSpPr>
        <p:sp>
          <p:nvSpPr>
            <p:cNvPr id="481" name="Google Shape;481;p64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82" name="Google Shape;482;p64"/>
            <p:cNvPicPr preferRelativeResize="0"/>
            <p:nvPr/>
          </p:nvPicPr>
          <p:blipFill rotWithShape="1">
            <a:blip r:embed="rId9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483" name="Google Shape;483;p64"/>
            <p:cNvPicPr preferRelativeResize="0"/>
            <p:nvPr/>
          </p:nvPicPr>
          <p:blipFill rotWithShape="1">
            <a:blip r:embed="rId10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18"/>
          <p:cNvSpPr/>
          <p:nvPr/>
        </p:nvSpPr>
        <p:spPr>
          <a:xfrm>
            <a:off x="518000" y="1709205"/>
            <a:ext cx="1520400" cy="217200"/>
          </a:xfrm>
          <a:prstGeom prst="trapezoid">
            <a:avLst>
              <a:gd fmla="val 25000" name="adj"/>
            </a:avLst>
          </a:prstGeom>
          <a:solidFill>
            <a:srgbClr val="85200C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8" name="Google Shape;2098;p118"/>
          <p:cNvSpPr txBox="1"/>
          <p:nvPr/>
        </p:nvSpPr>
        <p:spPr>
          <a:xfrm>
            <a:off x="521600" y="813228"/>
            <a:ext cx="5993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Opportunity Cost (if not partnering with Markas Walet)</a:t>
            </a:r>
            <a:endParaRPr b="1" i="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99" name="Google Shape;2099;p118"/>
          <p:cNvSpPr/>
          <p:nvPr/>
        </p:nvSpPr>
        <p:spPr>
          <a:xfrm>
            <a:off x="595068" y="1400910"/>
            <a:ext cx="1373400" cy="637500"/>
          </a:xfrm>
          <a:prstGeom prst="roundRect">
            <a:avLst>
              <a:gd fmla="val 16667" name="adj"/>
            </a:avLst>
          </a:prstGeom>
          <a:solidFill>
            <a:srgbClr val="E7323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0" name="Google Shape;2100;p118"/>
          <p:cNvSpPr/>
          <p:nvPr/>
        </p:nvSpPr>
        <p:spPr>
          <a:xfrm>
            <a:off x="521601" y="1926388"/>
            <a:ext cx="1520400" cy="23052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344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01" name="Google Shape;2101;p118"/>
          <p:cNvSpPr/>
          <p:nvPr/>
        </p:nvSpPr>
        <p:spPr>
          <a:xfrm>
            <a:off x="2130646" y="1709205"/>
            <a:ext cx="1520400" cy="217200"/>
          </a:xfrm>
          <a:prstGeom prst="trapezoid">
            <a:avLst>
              <a:gd fmla="val 25000" name="adj"/>
            </a:avLst>
          </a:prstGeom>
          <a:solidFill>
            <a:srgbClr val="85200C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2" name="Google Shape;2102;p118"/>
          <p:cNvSpPr/>
          <p:nvPr/>
        </p:nvSpPr>
        <p:spPr>
          <a:xfrm>
            <a:off x="2207714" y="1400910"/>
            <a:ext cx="1373400" cy="637500"/>
          </a:xfrm>
          <a:prstGeom prst="roundRect">
            <a:avLst>
              <a:gd fmla="val 16667" name="adj"/>
            </a:avLst>
          </a:prstGeom>
          <a:solidFill>
            <a:srgbClr val="E7323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3" name="Google Shape;2103;p118"/>
          <p:cNvSpPr/>
          <p:nvPr/>
        </p:nvSpPr>
        <p:spPr>
          <a:xfrm>
            <a:off x="2134247" y="1926388"/>
            <a:ext cx="1520400" cy="23052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4" name="Google Shape;2104;p118"/>
          <p:cNvSpPr/>
          <p:nvPr/>
        </p:nvSpPr>
        <p:spPr>
          <a:xfrm>
            <a:off x="3746893" y="1709205"/>
            <a:ext cx="1520400" cy="217200"/>
          </a:xfrm>
          <a:prstGeom prst="trapezoid">
            <a:avLst>
              <a:gd fmla="val 25000" name="adj"/>
            </a:avLst>
          </a:prstGeom>
          <a:solidFill>
            <a:srgbClr val="85200C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5" name="Google Shape;2105;p118"/>
          <p:cNvSpPr/>
          <p:nvPr/>
        </p:nvSpPr>
        <p:spPr>
          <a:xfrm>
            <a:off x="3823961" y="1400910"/>
            <a:ext cx="1373400" cy="637500"/>
          </a:xfrm>
          <a:prstGeom prst="roundRect">
            <a:avLst>
              <a:gd fmla="val 16667" name="adj"/>
            </a:avLst>
          </a:prstGeom>
          <a:solidFill>
            <a:srgbClr val="E7323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6" name="Google Shape;2106;p118"/>
          <p:cNvSpPr/>
          <p:nvPr/>
        </p:nvSpPr>
        <p:spPr>
          <a:xfrm>
            <a:off x="3750494" y="1926388"/>
            <a:ext cx="1520400" cy="23052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7" name="Google Shape;2107;p118"/>
          <p:cNvSpPr/>
          <p:nvPr/>
        </p:nvSpPr>
        <p:spPr>
          <a:xfrm>
            <a:off x="5366742" y="1709205"/>
            <a:ext cx="1520400" cy="217200"/>
          </a:xfrm>
          <a:prstGeom prst="trapezoid">
            <a:avLst>
              <a:gd fmla="val 25000" name="adj"/>
            </a:avLst>
          </a:prstGeom>
          <a:solidFill>
            <a:srgbClr val="85200C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8" name="Google Shape;2108;p118"/>
          <p:cNvSpPr/>
          <p:nvPr/>
        </p:nvSpPr>
        <p:spPr>
          <a:xfrm>
            <a:off x="5443810" y="1400910"/>
            <a:ext cx="1373400" cy="637500"/>
          </a:xfrm>
          <a:prstGeom prst="roundRect">
            <a:avLst>
              <a:gd fmla="val 16667" name="adj"/>
            </a:avLst>
          </a:prstGeom>
          <a:solidFill>
            <a:srgbClr val="E7323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9" name="Google Shape;2109;p118"/>
          <p:cNvSpPr/>
          <p:nvPr/>
        </p:nvSpPr>
        <p:spPr>
          <a:xfrm>
            <a:off x="5370343" y="1926388"/>
            <a:ext cx="1520400" cy="23052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0" name="Google Shape;2110;p118"/>
          <p:cNvSpPr/>
          <p:nvPr/>
        </p:nvSpPr>
        <p:spPr>
          <a:xfrm>
            <a:off x="6990192" y="1709205"/>
            <a:ext cx="1520400" cy="217200"/>
          </a:xfrm>
          <a:prstGeom prst="trapezoid">
            <a:avLst>
              <a:gd fmla="val 25000" name="adj"/>
            </a:avLst>
          </a:prstGeom>
          <a:solidFill>
            <a:srgbClr val="85200C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1" name="Google Shape;2111;p118"/>
          <p:cNvSpPr/>
          <p:nvPr/>
        </p:nvSpPr>
        <p:spPr>
          <a:xfrm>
            <a:off x="7067260" y="1400910"/>
            <a:ext cx="1373400" cy="637500"/>
          </a:xfrm>
          <a:prstGeom prst="roundRect">
            <a:avLst>
              <a:gd fmla="val 16667" name="adj"/>
            </a:avLst>
          </a:prstGeom>
          <a:solidFill>
            <a:srgbClr val="E7323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2" name="Google Shape;2112;p118"/>
          <p:cNvSpPr/>
          <p:nvPr/>
        </p:nvSpPr>
        <p:spPr>
          <a:xfrm>
            <a:off x="6993793" y="1926388"/>
            <a:ext cx="1520400" cy="23052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anchorCtr="0" anchor="ctr" bIns="87800" lIns="87800" spcFirstLastPara="1" rIns="87800" wrap="square" tIns="878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4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3" name="Google Shape;2113;p118"/>
          <p:cNvSpPr txBox="1"/>
          <p:nvPr/>
        </p:nvSpPr>
        <p:spPr>
          <a:xfrm>
            <a:off x="722280" y="1415385"/>
            <a:ext cx="1126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rgbClr val="F2F2F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LOST EXPORT POTENTIAL</a:t>
            </a:r>
            <a:endParaRPr sz="1000">
              <a:solidFill>
                <a:srgbClr val="F2F2F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2114" name="Google Shape;2114;p118"/>
          <p:cNvSpPr txBox="1"/>
          <p:nvPr/>
        </p:nvSpPr>
        <p:spPr>
          <a:xfrm>
            <a:off x="651050" y="2326534"/>
            <a:ext cx="1231200" cy="17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80% of global supply but only 49 active exporters; 500+ MSMEs miss export access → loss of foreign exchange.</a:t>
            </a:r>
            <a:endParaRPr b="1" sz="1344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15" name="Google Shape;2115;p118"/>
          <p:cNvSpPr txBox="1"/>
          <p:nvPr/>
        </p:nvSpPr>
        <p:spPr>
          <a:xfrm>
            <a:off x="2351880" y="1392678"/>
            <a:ext cx="1126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rgbClr val="F2F2F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LOST JOB CREATION</a:t>
            </a:r>
            <a:endParaRPr sz="1000">
              <a:solidFill>
                <a:srgbClr val="F2F2F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2116" name="Google Shape;2116;p118"/>
          <p:cNvSpPr txBox="1"/>
          <p:nvPr/>
        </p:nvSpPr>
        <p:spPr>
          <a:xfrm>
            <a:off x="2280650" y="2384080"/>
            <a:ext cx="1231200" cy="15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1 ton/month = 400–500 workers creation; missed opportunity to boost local employment.</a:t>
            </a:r>
            <a:endParaRPr b="1" sz="11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17" name="Google Shape;2117;p118"/>
          <p:cNvSpPr txBox="1"/>
          <p:nvPr/>
        </p:nvSpPr>
        <p:spPr>
          <a:xfrm>
            <a:off x="3964530" y="1421864"/>
            <a:ext cx="1126500" cy="4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800">
                <a:solidFill>
                  <a:srgbClr val="F2F2F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LOST INNOVATION SHOWCASE</a:t>
            </a:r>
            <a:endParaRPr sz="800">
              <a:solidFill>
                <a:srgbClr val="F2F2F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2118" name="Google Shape;2118;p118"/>
          <p:cNvSpPr txBox="1"/>
          <p:nvPr/>
        </p:nvSpPr>
        <p:spPr>
          <a:xfrm>
            <a:off x="3893300" y="2413267"/>
            <a:ext cx="1231200" cy="15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No national model for AI-based traceability &amp; clean manufacturing (HACCP/NKV).</a:t>
            </a:r>
            <a:endParaRPr b="1" sz="1344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19" name="Google Shape;2119;p118"/>
          <p:cNvSpPr txBox="1"/>
          <p:nvPr/>
        </p:nvSpPr>
        <p:spPr>
          <a:xfrm>
            <a:off x="5587980" y="1391873"/>
            <a:ext cx="1126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rgbClr val="F2F2F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LOST GLOBAL POSITIONING</a:t>
            </a:r>
            <a:endParaRPr sz="1000">
              <a:solidFill>
                <a:srgbClr val="F2F2F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2120" name="Google Shape;2120;p118"/>
          <p:cNvSpPr txBox="1"/>
          <p:nvPr/>
        </p:nvSpPr>
        <p:spPr>
          <a:xfrm>
            <a:off x="5516750" y="2412459"/>
            <a:ext cx="12312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Competitors like Malaysia &amp; Vietnam gain dominance in China market.</a:t>
            </a:r>
            <a:endParaRPr b="1" sz="1344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21" name="Google Shape;2121;p118"/>
          <p:cNvSpPr txBox="1"/>
          <p:nvPr/>
        </p:nvSpPr>
        <p:spPr>
          <a:xfrm>
            <a:off x="7207830" y="1421860"/>
            <a:ext cx="1126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rgbClr val="F2F2F2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LOST SGD IMPACT</a:t>
            </a:r>
            <a:endParaRPr sz="1000">
              <a:solidFill>
                <a:srgbClr val="F2F2F2"/>
              </a:solidFill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2122" name="Google Shape;2122;p118"/>
          <p:cNvSpPr txBox="1"/>
          <p:nvPr/>
        </p:nvSpPr>
        <p:spPr>
          <a:xfrm>
            <a:off x="7136600" y="2500811"/>
            <a:ext cx="1231200" cy="11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Missed progress on SDG 8 (Jobs), 9 (Innovation), 15 (Life on Land).</a:t>
            </a:r>
            <a:endParaRPr b="1" sz="1344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23" name="Google Shape;2123;p118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4" name="Google Shape;2124;p118"/>
          <p:cNvSpPr txBox="1"/>
          <p:nvPr/>
        </p:nvSpPr>
        <p:spPr>
          <a:xfrm>
            <a:off x="466899" y="4298300"/>
            <a:ext cx="7493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Partnering with Markas Walet = stronger exports, local jobs, innovation leadership, and national branding for Indonesia’s agritech sector.</a:t>
            </a:r>
            <a:endParaRPr b="1" sz="11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25" name="Google Shape;2125;p118"/>
          <p:cNvSpPr txBox="1"/>
          <p:nvPr/>
        </p:nvSpPr>
        <p:spPr>
          <a:xfrm>
            <a:off x="0" y="4227503"/>
            <a:ext cx="780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💡</a:t>
            </a:r>
            <a:endParaRPr sz="3300"/>
          </a:p>
        </p:txBody>
      </p:sp>
      <p:sp>
        <p:nvSpPr>
          <p:cNvPr id="2126" name="Google Shape;2126;p118"/>
          <p:cNvSpPr/>
          <p:nvPr/>
        </p:nvSpPr>
        <p:spPr>
          <a:xfrm>
            <a:off x="1055000" y="1983485"/>
            <a:ext cx="423300" cy="423300"/>
          </a:xfrm>
          <a:prstGeom prst="mathMultiply">
            <a:avLst>
              <a:gd fmla="val 23520" name="adj1"/>
            </a:avLst>
          </a:prstGeom>
          <a:solidFill>
            <a:srgbClr val="E73230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7" name="Google Shape;2127;p118"/>
          <p:cNvSpPr/>
          <p:nvPr/>
        </p:nvSpPr>
        <p:spPr>
          <a:xfrm>
            <a:off x="4300838" y="1983485"/>
            <a:ext cx="423300" cy="423300"/>
          </a:xfrm>
          <a:prstGeom prst="mathMultiply">
            <a:avLst>
              <a:gd fmla="val 23520" name="adj1"/>
            </a:avLst>
          </a:prstGeom>
          <a:solidFill>
            <a:srgbClr val="E73230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8" name="Google Shape;2128;p118"/>
          <p:cNvSpPr/>
          <p:nvPr/>
        </p:nvSpPr>
        <p:spPr>
          <a:xfrm>
            <a:off x="2684588" y="1983485"/>
            <a:ext cx="423300" cy="423300"/>
          </a:xfrm>
          <a:prstGeom prst="mathMultiply">
            <a:avLst>
              <a:gd fmla="val 23520" name="adj1"/>
            </a:avLst>
          </a:prstGeom>
          <a:solidFill>
            <a:srgbClr val="E73230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9" name="Google Shape;2129;p118"/>
          <p:cNvSpPr/>
          <p:nvPr/>
        </p:nvSpPr>
        <p:spPr>
          <a:xfrm>
            <a:off x="5920688" y="1995798"/>
            <a:ext cx="423300" cy="423300"/>
          </a:xfrm>
          <a:prstGeom prst="mathMultiply">
            <a:avLst>
              <a:gd fmla="val 23520" name="adj1"/>
            </a:avLst>
          </a:prstGeom>
          <a:solidFill>
            <a:srgbClr val="E73230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0" name="Google Shape;2130;p118"/>
          <p:cNvSpPr/>
          <p:nvPr/>
        </p:nvSpPr>
        <p:spPr>
          <a:xfrm>
            <a:off x="7536938" y="1983473"/>
            <a:ext cx="423300" cy="423300"/>
          </a:xfrm>
          <a:prstGeom prst="mathMultiply">
            <a:avLst>
              <a:gd fmla="val 23520" name="adj1"/>
            </a:avLst>
          </a:prstGeom>
          <a:solidFill>
            <a:srgbClr val="E73230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31" name="Google Shape;2131;p118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132" name="Google Shape;2132;p118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33" name="Google Shape;2133;p118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134" name="Google Shape;2134;p118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8" name="Shape 2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" name="Google Shape;2139;p119"/>
          <p:cNvSpPr txBox="1"/>
          <p:nvPr/>
        </p:nvSpPr>
        <p:spPr>
          <a:xfrm>
            <a:off x="1061700" y="2271594"/>
            <a:ext cx="7020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Government Relation</a:t>
            </a:r>
            <a:endParaRPr b="1" sz="30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40" name="Google Shape;2140;p119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41" name="Google Shape;2141;p119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142" name="Google Shape;2142;p119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43" name="Google Shape;2143;p119"/>
            <p:cNvPicPr preferRelativeResize="0"/>
            <p:nvPr/>
          </p:nvPicPr>
          <p:blipFill rotWithShape="1">
            <a:blip r:embed="rId3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144" name="Google Shape;2144;p119"/>
            <p:cNvPicPr preferRelativeResize="0"/>
            <p:nvPr/>
          </p:nvPicPr>
          <p:blipFill rotWithShape="1">
            <a:blip r:embed="rId4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8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p120"/>
          <p:cNvSpPr/>
          <p:nvPr/>
        </p:nvSpPr>
        <p:spPr>
          <a:xfrm rot="621851">
            <a:off x="5336884" y="1669403"/>
            <a:ext cx="2124462" cy="2638097"/>
          </a:xfrm>
          <a:prstGeom prst="roundRect">
            <a:avLst>
              <a:gd fmla="val 7370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0" name="Google Shape;2150;p120"/>
          <p:cNvSpPr/>
          <p:nvPr/>
        </p:nvSpPr>
        <p:spPr>
          <a:xfrm rot="-585294">
            <a:off x="439463" y="1750250"/>
            <a:ext cx="3419034" cy="2593113"/>
          </a:xfrm>
          <a:prstGeom prst="roundRect">
            <a:avLst>
              <a:gd fmla="val 8871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1" name="Google Shape;2151;p120"/>
          <p:cNvSpPr/>
          <p:nvPr/>
        </p:nvSpPr>
        <p:spPr>
          <a:xfrm rot="-175483">
            <a:off x="852189" y="967289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52" name="Google Shape;2152;p120"/>
          <p:cNvSpPr txBox="1"/>
          <p:nvPr/>
        </p:nvSpPr>
        <p:spPr>
          <a:xfrm>
            <a:off x="766297" y="1031444"/>
            <a:ext cx="75240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02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Markaswalet X LPDP : Innovfest Singapore</a:t>
            </a:r>
            <a:endParaRPr b="1" i="0" sz="202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53" name="Google Shape;2153;p120"/>
          <p:cNvSpPr txBox="1"/>
          <p:nvPr/>
        </p:nvSpPr>
        <p:spPr>
          <a:xfrm>
            <a:off x="790372" y="738086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accent4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154" name="Google Shape;2154;p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1478" y="4577775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5" name="Google Shape;2155;p1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84755">
            <a:off x="642186" y="1924067"/>
            <a:ext cx="3017902" cy="226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6" name="Google Shape;2156;p1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622307">
            <a:off x="5496846" y="1786119"/>
            <a:ext cx="1810067" cy="2418424"/>
          </a:xfrm>
          <a:prstGeom prst="rect">
            <a:avLst/>
          </a:prstGeom>
          <a:noFill/>
          <a:ln>
            <a:noFill/>
          </a:ln>
        </p:spPr>
      </p:pic>
      <p:sp>
        <p:nvSpPr>
          <p:cNvPr id="2157" name="Google Shape;2157;p120"/>
          <p:cNvSpPr/>
          <p:nvPr/>
        </p:nvSpPr>
        <p:spPr>
          <a:xfrm rot="273666">
            <a:off x="3620054" y="1683118"/>
            <a:ext cx="1923993" cy="2593051"/>
          </a:xfrm>
          <a:prstGeom prst="roundRect">
            <a:avLst>
              <a:gd fmla="val 10129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8" name="Google Shape;2158;p1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74397">
            <a:off x="3724386" y="1839480"/>
            <a:ext cx="1697528" cy="2268101"/>
          </a:xfrm>
          <a:prstGeom prst="rect">
            <a:avLst/>
          </a:prstGeom>
          <a:noFill/>
          <a:ln>
            <a:noFill/>
          </a:ln>
        </p:spPr>
      </p:pic>
      <p:sp>
        <p:nvSpPr>
          <p:cNvPr id="2159" name="Google Shape;2159;p120"/>
          <p:cNvSpPr/>
          <p:nvPr/>
        </p:nvSpPr>
        <p:spPr>
          <a:xfrm rot="-207194">
            <a:off x="7098888" y="1757039"/>
            <a:ext cx="1698384" cy="2638178"/>
          </a:xfrm>
          <a:prstGeom prst="roundRect">
            <a:avLst>
              <a:gd fmla="val 11129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0" name="Google Shape;2160;p1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206846">
            <a:off x="7284598" y="1892930"/>
            <a:ext cx="1344440" cy="2396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61" name="Google Shape;2161;p120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162" name="Google Shape;2162;p120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63" name="Google Shape;2163;p120"/>
            <p:cNvPicPr preferRelativeResize="0"/>
            <p:nvPr/>
          </p:nvPicPr>
          <p:blipFill rotWithShape="1">
            <a:blip r:embed="rId8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164" name="Google Shape;2164;p120"/>
            <p:cNvPicPr preferRelativeResize="0"/>
            <p:nvPr/>
          </p:nvPicPr>
          <p:blipFill rotWithShape="1">
            <a:blip r:embed="rId9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8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" name="Google Shape;2169;p121"/>
          <p:cNvSpPr/>
          <p:nvPr/>
        </p:nvSpPr>
        <p:spPr>
          <a:xfrm rot="-395041">
            <a:off x="6691113" y="1599382"/>
            <a:ext cx="1588174" cy="2704877"/>
          </a:xfrm>
          <a:prstGeom prst="roundRect">
            <a:avLst>
              <a:gd fmla="val 3965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0" name="Google Shape;2170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94527">
            <a:off x="6805684" y="1688043"/>
            <a:ext cx="1369207" cy="2526224"/>
          </a:xfrm>
          <a:prstGeom prst="rect">
            <a:avLst/>
          </a:prstGeom>
          <a:noFill/>
          <a:ln>
            <a:noFill/>
          </a:ln>
        </p:spPr>
      </p:pic>
      <p:sp>
        <p:nvSpPr>
          <p:cNvPr id="2171" name="Google Shape;2171;p121"/>
          <p:cNvSpPr/>
          <p:nvPr/>
        </p:nvSpPr>
        <p:spPr>
          <a:xfrm rot="377161">
            <a:off x="4858376" y="1599379"/>
            <a:ext cx="1997409" cy="2704889"/>
          </a:xfrm>
          <a:prstGeom prst="roundRect">
            <a:avLst>
              <a:gd fmla="val 3965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2" name="Google Shape;2172;p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77419">
            <a:off x="4952441" y="1671602"/>
            <a:ext cx="1826487" cy="2526221"/>
          </a:xfrm>
          <a:prstGeom prst="rect">
            <a:avLst/>
          </a:prstGeom>
          <a:noFill/>
          <a:ln>
            <a:noFill/>
          </a:ln>
        </p:spPr>
      </p:pic>
      <p:sp>
        <p:nvSpPr>
          <p:cNvPr id="2173" name="Google Shape;2173;p121"/>
          <p:cNvSpPr/>
          <p:nvPr/>
        </p:nvSpPr>
        <p:spPr>
          <a:xfrm rot="-390190">
            <a:off x="491155" y="1689341"/>
            <a:ext cx="4635426" cy="2778114"/>
          </a:xfrm>
          <a:prstGeom prst="roundRect">
            <a:avLst>
              <a:gd fmla="val 2819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4" name="Google Shape;2174;p121"/>
          <p:cNvSpPr/>
          <p:nvPr/>
        </p:nvSpPr>
        <p:spPr>
          <a:xfrm rot="-175483">
            <a:off x="662499" y="923514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75" name="Google Shape;2175;p121"/>
          <p:cNvSpPr txBox="1"/>
          <p:nvPr/>
        </p:nvSpPr>
        <p:spPr>
          <a:xfrm>
            <a:off x="576608" y="1002261"/>
            <a:ext cx="73395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02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Markaswalet X LPDP : Innovfest China</a:t>
            </a:r>
            <a:endParaRPr b="1" i="0" sz="202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76" name="Google Shape;2176;p121"/>
          <p:cNvSpPr txBox="1"/>
          <p:nvPr/>
        </p:nvSpPr>
        <p:spPr>
          <a:xfrm>
            <a:off x="600683" y="694312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accent4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177" name="Google Shape;2177;p1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9503" y="4519425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8" name="Google Shape;2178;p121"/>
          <p:cNvPicPr preferRelativeResize="0"/>
          <p:nvPr/>
        </p:nvPicPr>
        <p:blipFill rotWithShape="1">
          <a:blip r:embed="rId6">
            <a:alphaModFix/>
          </a:blip>
          <a:srcRect b="0" l="0" r="0" t="25250"/>
          <a:stretch/>
        </p:blipFill>
        <p:spPr>
          <a:xfrm rot="-389622">
            <a:off x="613996" y="1805949"/>
            <a:ext cx="4344024" cy="25262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79" name="Google Shape;2179;p121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180" name="Google Shape;2180;p121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81" name="Google Shape;2181;p121"/>
            <p:cNvPicPr preferRelativeResize="0"/>
            <p:nvPr/>
          </p:nvPicPr>
          <p:blipFill rotWithShape="1">
            <a:blip r:embed="rId7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182" name="Google Shape;2182;p121"/>
            <p:cNvPicPr preferRelativeResize="0"/>
            <p:nvPr/>
          </p:nvPicPr>
          <p:blipFill rotWithShape="1">
            <a:blip r:embed="rId8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6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7" name="Google Shape;2187;p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537460"/>
            <a:ext cx="1605289" cy="21488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8" name="Google Shape;2188;p122"/>
          <p:cNvGrpSpPr/>
          <p:nvPr/>
        </p:nvGrpSpPr>
        <p:grpSpPr>
          <a:xfrm>
            <a:off x="8644477" y="-3537807"/>
            <a:ext cx="132608" cy="3138088"/>
            <a:chOff x="9557009" y="686423"/>
            <a:chExt cx="277192" cy="6559549"/>
          </a:xfrm>
        </p:grpSpPr>
        <p:grpSp>
          <p:nvGrpSpPr>
            <p:cNvPr id="2189" name="Google Shape;2189;p122"/>
            <p:cNvGrpSpPr/>
            <p:nvPr/>
          </p:nvGrpSpPr>
          <p:grpSpPr>
            <a:xfrm>
              <a:off x="9557009" y="686423"/>
              <a:ext cx="277192" cy="3206701"/>
              <a:chOff x="10981315" y="-3670146"/>
              <a:chExt cx="832157" cy="9626841"/>
            </a:xfrm>
          </p:grpSpPr>
          <p:pic>
            <p:nvPicPr>
              <p:cNvPr id="2190" name="Google Shape;2190;p12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1052112" y="5249884"/>
                <a:ext cx="690564" cy="7068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1" name="Google Shape;2191;p12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0993502" y="-1528054"/>
                <a:ext cx="807785" cy="8089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2" name="Google Shape;2192;p12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0981315" y="1927651"/>
                <a:ext cx="832157" cy="7485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3" name="Google Shape;2193;p12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1014393" y="-368802"/>
                <a:ext cx="766003" cy="76484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4" name="Google Shape;2194;p122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10985378" y="3026552"/>
                <a:ext cx="824033" cy="8008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5" name="Google Shape;2195;p122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11070682" y="-3670146"/>
                <a:ext cx="653423" cy="674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6" name="Google Shape;2196;p122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10981896" y="4177680"/>
                <a:ext cx="830997" cy="7218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7" name="Google Shape;2197;p122"/>
              <p:cNvPicPr preferRelativeResize="0"/>
              <p:nvPr/>
            </p:nvPicPr>
            <p:blipFill rotWithShape="1">
              <a:blip r:embed="rId11">
                <a:alphaModFix/>
              </a:blip>
              <a:srcRect b="0" l="0" r="0" t="0"/>
              <a:stretch/>
            </p:blipFill>
            <p:spPr>
              <a:xfrm>
                <a:off x="11006269" y="-2645524"/>
                <a:ext cx="782251" cy="7671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8" name="Google Shape;2198;p122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10981315" y="746347"/>
                <a:ext cx="832157" cy="83099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99" name="Google Shape;2199;p122"/>
            <p:cNvGrpSpPr/>
            <p:nvPr/>
          </p:nvGrpSpPr>
          <p:grpSpPr>
            <a:xfrm>
              <a:off x="9557009" y="4039271"/>
              <a:ext cx="277192" cy="3206701"/>
              <a:chOff x="10981315" y="-3670146"/>
              <a:chExt cx="832157" cy="9626841"/>
            </a:xfrm>
          </p:grpSpPr>
          <p:pic>
            <p:nvPicPr>
              <p:cNvPr id="2200" name="Google Shape;2200;p12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1052112" y="5249884"/>
                <a:ext cx="690564" cy="7068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1" name="Google Shape;2201;p12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0993502" y="-1528054"/>
                <a:ext cx="807785" cy="8089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2" name="Google Shape;2202;p12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0981315" y="1927651"/>
                <a:ext cx="832157" cy="7485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3" name="Google Shape;2203;p12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1014393" y="-368802"/>
                <a:ext cx="766003" cy="76484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4" name="Google Shape;2204;p122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10985378" y="3026552"/>
                <a:ext cx="824033" cy="8008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5" name="Google Shape;2205;p122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11070682" y="-3670146"/>
                <a:ext cx="653423" cy="674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6" name="Google Shape;2206;p122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10981896" y="4177680"/>
                <a:ext cx="830997" cy="7218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7" name="Google Shape;2207;p122"/>
              <p:cNvPicPr preferRelativeResize="0"/>
              <p:nvPr/>
            </p:nvPicPr>
            <p:blipFill rotWithShape="1">
              <a:blip r:embed="rId11">
                <a:alphaModFix/>
              </a:blip>
              <a:srcRect b="0" l="0" r="0" t="0"/>
              <a:stretch/>
            </p:blipFill>
            <p:spPr>
              <a:xfrm>
                <a:off x="11006269" y="-2645524"/>
                <a:ext cx="782251" cy="7671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8" name="Google Shape;2208;p122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10981315" y="746347"/>
                <a:ext cx="832157" cy="83099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209" name="Google Shape;2209;p122"/>
          <p:cNvPicPr preferRelativeResize="0"/>
          <p:nvPr/>
        </p:nvPicPr>
        <p:blipFill rotWithShape="1">
          <a:blip r:embed="rId13">
            <a:alphaModFix/>
          </a:blip>
          <a:srcRect b="28031" l="0" r="0" t="3349"/>
          <a:stretch/>
        </p:blipFill>
        <p:spPr>
          <a:xfrm>
            <a:off x="4971300" y="1354500"/>
            <a:ext cx="3606975" cy="339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210" name="Google Shape;2210;p122"/>
          <p:cNvSpPr/>
          <p:nvPr/>
        </p:nvSpPr>
        <p:spPr>
          <a:xfrm rot="-175184">
            <a:off x="595478" y="1164257"/>
            <a:ext cx="1242713" cy="365573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11" name="Google Shape;2211;p122"/>
          <p:cNvSpPr txBox="1"/>
          <p:nvPr/>
        </p:nvSpPr>
        <p:spPr>
          <a:xfrm>
            <a:off x="695482" y="869023"/>
            <a:ext cx="1002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Experience</a:t>
            </a:r>
            <a:endParaRPr b="1" i="0" sz="1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12" name="Google Shape;2212;p122"/>
          <p:cNvSpPr/>
          <p:nvPr/>
        </p:nvSpPr>
        <p:spPr>
          <a:xfrm>
            <a:off x="586975" y="1708450"/>
            <a:ext cx="4045800" cy="3138000"/>
          </a:xfrm>
          <a:prstGeom prst="roundRect">
            <a:avLst>
              <a:gd fmla="val 10532" name="adj"/>
            </a:avLst>
          </a:prstGeom>
          <a:solidFill>
            <a:srgbClr val="F5A213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3" name="Google Shape;2213;p122"/>
          <p:cNvSpPr txBox="1"/>
          <p:nvPr/>
        </p:nvSpPr>
        <p:spPr>
          <a:xfrm>
            <a:off x="665992" y="1118994"/>
            <a:ext cx="35232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lang="en" sz="26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33 Training Batches</a:t>
            </a:r>
            <a:endParaRPr b="1" i="0" sz="26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14" name="Google Shape;2214;p122"/>
          <p:cNvSpPr txBox="1"/>
          <p:nvPr/>
        </p:nvSpPr>
        <p:spPr>
          <a:xfrm>
            <a:off x="753125" y="1837500"/>
            <a:ext cx="3523200" cy="29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List of Seminars Organized by Markaswalet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Makassar 2020, 2021, 2022, 2023, 2024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Banjarmasin, 2021, 2022, 2022, 2023, 2024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Palembang 2021, 2022, 2023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Padang 2021, 2022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Samarinda 2021, 2022, 2024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Palangkaraya 2021, 2022, 2024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Palu, 2021, 2022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Pekanbaru 2021, 2022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Jambi 2021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Tanah tidung 2021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Lombok 2020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Pontianak 2020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2F2F2"/>
                </a:solidFill>
                <a:latin typeface="Urbanist"/>
                <a:ea typeface="Urbanist"/>
                <a:cs typeface="Urbanist"/>
                <a:sym typeface="Urbanist"/>
              </a:rPr>
              <a:t>Balikpanan 2020</a:t>
            </a:r>
            <a:endParaRPr b="1" sz="1200">
              <a:solidFill>
                <a:srgbClr val="F2F2F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2215" name="Google Shape;2215;p122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216" name="Google Shape;2216;p122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17" name="Google Shape;2217;p122"/>
            <p:cNvPicPr preferRelativeResize="0"/>
            <p:nvPr/>
          </p:nvPicPr>
          <p:blipFill rotWithShape="1">
            <a:blip r:embed="rId14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218" name="Google Shape;2218;p122"/>
            <p:cNvPicPr preferRelativeResize="0"/>
            <p:nvPr/>
          </p:nvPicPr>
          <p:blipFill rotWithShape="1">
            <a:blip r:embed="rId15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2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3" name="Google Shape;2223;p123"/>
          <p:cNvSpPr/>
          <p:nvPr/>
        </p:nvSpPr>
        <p:spPr>
          <a:xfrm rot="484195">
            <a:off x="4322891" y="2080023"/>
            <a:ext cx="3998394" cy="2336508"/>
          </a:xfrm>
          <a:prstGeom prst="roundRect">
            <a:avLst>
              <a:gd fmla="val 2819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4" name="Google Shape;2224;p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84975">
            <a:off x="4476974" y="2204302"/>
            <a:ext cx="3700476" cy="2082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5" name="Google Shape;2225;p123"/>
          <p:cNvSpPr/>
          <p:nvPr/>
        </p:nvSpPr>
        <p:spPr>
          <a:xfrm rot="-213196">
            <a:off x="681640" y="2080070"/>
            <a:ext cx="3998286" cy="2336360"/>
          </a:xfrm>
          <a:prstGeom prst="roundRect">
            <a:avLst>
              <a:gd fmla="val 2819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6" name="Google Shape;2226;p123"/>
          <p:cNvSpPr/>
          <p:nvPr/>
        </p:nvSpPr>
        <p:spPr>
          <a:xfrm rot="-175483">
            <a:off x="574951" y="1040246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7" name="Google Shape;2227;p123"/>
          <p:cNvSpPr txBox="1"/>
          <p:nvPr/>
        </p:nvSpPr>
        <p:spPr>
          <a:xfrm>
            <a:off x="489059" y="1075219"/>
            <a:ext cx="81582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3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Swiftlet Farming Seminar in Banjarmasin with the South Kalimantan Balai Karantina Pertanian</a:t>
            </a:r>
            <a:endParaRPr b="1" i="0" sz="2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28" name="Google Shape;2228;p123"/>
          <p:cNvSpPr txBox="1"/>
          <p:nvPr/>
        </p:nvSpPr>
        <p:spPr>
          <a:xfrm>
            <a:off x="513134" y="811044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i="0" sz="11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229" name="Google Shape;2229;p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12492">
            <a:off x="800813" y="2203549"/>
            <a:ext cx="3761800" cy="208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0" name="Google Shape;2230;p1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2328" y="4621550"/>
            <a:ext cx="2139350" cy="111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31" name="Google Shape;2231;p123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232" name="Google Shape;2232;p123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33" name="Google Shape;2233;p123"/>
            <p:cNvPicPr preferRelativeResize="0"/>
            <p:nvPr/>
          </p:nvPicPr>
          <p:blipFill rotWithShape="1">
            <a:blip r:embed="rId6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234" name="Google Shape;2234;p123"/>
            <p:cNvPicPr preferRelativeResize="0"/>
            <p:nvPr/>
          </p:nvPicPr>
          <p:blipFill rotWithShape="1">
            <a:blip r:embed="rId7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8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p124"/>
          <p:cNvSpPr/>
          <p:nvPr/>
        </p:nvSpPr>
        <p:spPr>
          <a:xfrm rot="-175483">
            <a:off x="618725" y="996472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0" name="Google Shape;2240;p124"/>
          <p:cNvSpPr txBox="1"/>
          <p:nvPr/>
        </p:nvSpPr>
        <p:spPr>
          <a:xfrm>
            <a:off x="532834" y="1031444"/>
            <a:ext cx="81582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3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In-House Training with Barantan Makassar and Markaswalet</a:t>
            </a:r>
            <a:endParaRPr b="1" i="0" sz="2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41" name="Google Shape;2241;p124"/>
          <p:cNvSpPr txBox="1"/>
          <p:nvPr/>
        </p:nvSpPr>
        <p:spPr>
          <a:xfrm>
            <a:off x="556909" y="767269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242" name="Google Shape;2242;p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2335" y="4749663"/>
            <a:ext cx="2139350" cy="111026"/>
          </a:xfrm>
          <a:prstGeom prst="rect">
            <a:avLst/>
          </a:prstGeom>
          <a:noFill/>
          <a:ln>
            <a:noFill/>
          </a:ln>
        </p:spPr>
      </p:pic>
      <p:sp>
        <p:nvSpPr>
          <p:cNvPr id="2243" name="Google Shape;2243;p124"/>
          <p:cNvSpPr/>
          <p:nvPr/>
        </p:nvSpPr>
        <p:spPr>
          <a:xfrm rot="-213025">
            <a:off x="1627832" y="1617185"/>
            <a:ext cx="5542037" cy="2868984"/>
          </a:xfrm>
          <a:prstGeom prst="roundRect">
            <a:avLst>
              <a:gd fmla="val 5875" name="adj"/>
            </a:avLst>
          </a:prstGeom>
          <a:solidFill>
            <a:schemeClr val="lt2"/>
          </a:solidFill>
          <a:ln>
            <a:noFill/>
          </a:ln>
          <a:effectLst>
            <a:outerShdw blurRad="83539" rotWithShape="0" algn="bl" dir="5400000" dist="27846">
              <a:srgbClr val="000000">
                <a:alpha val="50000"/>
              </a:srgbClr>
            </a:outerShdw>
          </a:effectLst>
        </p:spPr>
        <p:txBody>
          <a:bodyPr anchorCtr="0" anchor="ctr" bIns="133650" lIns="133650" spcFirstLastPara="1" rIns="133650" wrap="square" tIns="133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46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44" name="Google Shape;2244;p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33237">
            <a:off x="1833556" y="1714223"/>
            <a:ext cx="5128836" cy="26492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45" name="Google Shape;2245;p124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246" name="Google Shape;2246;p124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47" name="Google Shape;2247;p124"/>
            <p:cNvPicPr preferRelativeResize="0"/>
            <p:nvPr/>
          </p:nvPicPr>
          <p:blipFill rotWithShape="1">
            <a:blip r:embed="rId5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248" name="Google Shape;2248;p124"/>
            <p:cNvPicPr preferRelativeResize="0"/>
            <p:nvPr/>
          </p:nvPicPr>
          <p:blipFill rotWithShape="1">
            <a:blip r:embed="rId6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2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p125"/>
          <p:cNvSpPr/>
          <p:nvPr/>
        </p:nvSpPr>
        <p:spPr>
          <a:xfrm rot="-832195">
            <a:off x="5803877" y="1870956"/>
            <a:ext cx="2681897" cy="2711149"/>
          </a:xfrm>
          <a:prstGeom prst="roundRect">
            <a:avLst>
              <a:gd fmla="val 5875" name="adj"/>
            </a:avLst>
          </a:prstGeom>
          <a:solidFill>
            <a:schemeClr val="lt2"/>
          </a:solidFill>
          <a:ln>
            <a:noFill/>
          </a:ln>
          <a:effectLst>
            <a:outerShdw blurRad="65110" rotWithShape="0" algn="bl" dir="5400000" dist="21703">
              <a:srgbClr val="000000">
                <a:alpha val="50000"/>
              </a:srgbClr>
            </a:outerShdw>
          </a:effectLst>
        </p:spPr>
        <p:txBody>
          <a:bodyPr anchorCtr="0" anchor="ctr" bIns="104175" lIns="104175" spcFirstLastPara="1" rIns="104175" wrap="square" tIns="104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5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4" name="Google Shape;2254;p125" title="WhatsApp Image 2025-10-17 at 12.50.52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31608">
            <a:off x="5989348" y="2066484"/>
            <a:ext cx="2333638" cy="2317696"/>
          </a:xfrm>
          <a:prstGeom prst="rect">
            <a:avLst/>
          </a:prstGeom>
          <a:noFill/>
          <a:ln>
            <a:noFill/>
          </a:ln>
        </p:spPr>
      </p:pic>
      <p:sp>
        <p:nvSpPr>
          <p:cNvPr id="2255" name="Google Shape;2255;p125"/>
          <p:cNvSpPr/>
          <p:nvPr/>
        </p:nvSpPr>
        <p:spPr>
          <a:xfrm rot="550400">
            <a:off x="3480756" y="1773500"/>
            <a:ext cx="2591240" cy="2724700"/>
          </a:xfrm>
          <a:prstGeom prst="roundRect">
            <a:avLst>
              <a:gd fmla="val 5875" name="adj"/>
            </a:avLst>
          </a:prstGeom>
          <a:solidFill>
            <a:schemeClr val="lt2"/>
          </a:solidFill>
          <a:ln>
            <a:noFill/>
          </a:ln>
          <a:effectLst>
            <a:outerShdw blurRad="71790" rotWithShape="0" algn="bl" dir="5400000" dist="23930">
              <a:srgbClr val="000000">
                <a:alpha val="50000"/>
              </a:srgbClr>
            </a:outerShdw>
          </a:effectLst>
        </p:spPr>
        <p:txBody>
          <a:bodyPr anchorCtr="0" anchor="ctr" bIns="114850" lIns="114850" spcFirstLastPara="1" rIns="114850" wrap="square" tIns="114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9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6" name="Google Shape;2256;p125" title="WhatsApp Image 2025-10-17 at 12.50.51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50695">
            <a:off x="3586878" y="1969952"/>
            <a:ext cx="2340087" cy="2332096"/>
          </a:xfrm>
          <a:prstGeom prst="rect">
            <a:avLst/>
          </a:prstGeom>
          <a:noFill/>
          <a:ln>
            <a:noFill/>
          </a:ln>
        </p:spPr>
      </p:pic>
      <p:sp>
        <p:nvSpPr>
          <p:cNvPr id="2257" name="Google Shape;2257;p125"/>
          <p:cNvSpPr/>
          <p:nvPr/>
        </p:nvSpPr>
        <p:spPr>
          <a:xfrm rot="-451070">
            <a:off x="910143" y="2038805"/>
            <a:ext cx="2735514" cy="2570554"/>
          </a:xfrm>
          <a:prstGeom prst="roundRect">
            <a:avLst>
              <a:gd fmla="val 5875" name="adj"/>
            </a:avLst>
          </a:prstGeom>
          <a:solidFill>
            <a:schemeClr val="lt2"/>
          </a:solidFill>
          <a:ln>
            <a:noFill/>
          </a:ln>
          <a:effectLst>
            <a:outerShdw blurRad="59689" rotWithShape="0" algn="bl" dir="5400000" dist="19896">
              <a:srgbClr val="000000">
                <a:alpha val="50000"/>
              </a:srgbClr>
            </a:outerShdw>
          </a:effectLst>
        </p:spPr>
        <p:txBody>
          <a:bodyPr anchorCtr="0" anchor="ctr" bIns="95500" lIns="95500" spcFirstLastPara="1" rIns="95500" wrap="square" tIns="955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62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8" name="Google Shape;2258;p125"/>
          <p:cNvSpPr/>
          <p:nvPr/>
        </p:nvSpPr>
        <p:spPr>
          <a:xfrm rot="-175483">
            <a:off x="815710" y="857853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9" name="Google Shape;2259;p125"/>
          <p:cNvSpPr txBox="1"/>
          <p:nvPr/>
        </p:nvSpPr>
        <p:spPr>
          <a:xfrm>
            <a:off x="729819" y="892825"/>
            <a:ext cx="81582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3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Training of Birdnest Production Increasing with Dinas Petanian Kab. Bulungan Kalimantan Utara</a:t>
            </a:r>
            <a:endParaRPr b="1" i="0" sz="2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60" name="Google Shape;2260;p125"/>
          <p:cNvSpPr txBox="1"/>
          <p:nvPr/>
        </p:nvSpPr>
        <p:spPr>
          <a:xfrm>
            <a:off x="753894" y="628650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261" name="Google Shape;2261;p1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2335" y="4749663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2" name="Google Shape;2262;p125" title="WhatsApp Image 2025-10-17 at 12.50.50.jpeg"/>
          <p:cNvPicPr preferRelativeResize="0"/>
          <p:nvPr/>
        </p:nvPicPr>
        <p:blipFill rotWithShape="1">
          <a:blip r:embed="rId6">
            <a:alphaModFix/>
          </a:blip>
          <a:srcRect b="8509" l="0" r="0" t="0"/>
          <a:stretch/>
        </p:blipFill>
        <p:spPr>
          <a:xfrm rot="-450950">
            <a:off x="1052522" y="2170686"/>
            <a:ext cx="2482581" cy="22693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63" name="Google Shape;2263;p125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264" name="Google Shape;2264;p125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65" name="Google Shape;2265;p125"/>
            <p:cNvPicPr preferRelativeResize="0"/>
            <p:nvPr/>
          </p:nvPicPr>
          <p:blipFill rotWithShape="1">
            <a:blip r:embed="rId7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266" name="Google Shape;2266;p125"/>
            <p:cNvPicPr preferRelativeResize="0"/>
            <p:nvPr/>
          </p:nvPicPr>
          <p:blipFill rotWithShape="1">
            <a:blip r:embed="rId8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0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126"/>
          <p:cNvSpPr/>
          <p:nvPr/>
        </p:nvSpPr>
        <p:spPr>
          <a:xfrm rot="-576394">
            <a:off x="4723436" y="1490746"/>
            <a:ext cx="2879885" cy="2799197"/>
          </a:xfrm>
          <a:prstGeom prst="roundRect">
            <a:avLst>
              <a:gd fmla="val 5875" name="adj"/>
            </a:avLst>
          </a:prstGeom>
          <a:solidFill>
            <a:schemeClr val="lt2"/>
          </a:solidFill>
          <a:ln>
            <a:noFill/>
          </a:ln>
          <a:effectLst>
            <a:outerShdw blurRad="51450" rotWithShape="0" algn="bl" dir="5400000" dist="17150">
              <a:srgbClr val="000000">
                <a:alpha val="50000"/>
              </a:srgbClr>
            </a:outerShdw>
          </a:effectLst>
        </p:spPr>
        <p:txBody>
          <a:bodyPr anchorCtr="0" anchor="ctr" bIns="82325" lIns="82325" spcFirstLastPara="1" rIns="82325" wrap="square" tIns="823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6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2" name="Google Shape;2272;p126"/>
          <p:cNvSpPr/>
          <p:nvPr/>
        </p:nvSpPr>
        <p:spPr>
          <a:xfrm rot="518522">
            <a:off x="1250509" y="1849110"/>
            <a:ext cx="2849047" cy="2695841"/>
          </a:xfrm>
          <a:prstGeom prst="roundRect">
            <a:avLst>
              <a:gd fmla="val 5875" name="adj"/>
            </a:avLst>
          </a:prstGeom>
          <a:solidFill>
            <a:schemeClr val="lt2"/>
          </a:solidFill>
          <a:ln>
            <a:noFill/>
          </a:ln>
          <a:effectLst>
            <a:outerShdw blurRad="54520" rotWithShape="0" algn="bl" dir="5400000" dist="18173">
              <a:srgbClr val="000000">
                <a:alpha val="50000"/>
              </a:srgbClr>
            </a:outerShdw>
          </a:effectLst>
        </p:spPr>
        <p:txBody>
          <a:bodyPr anchorCtr="0" anchor="ctr" bIns="87225" lIns="87225" spcFirstLastPara="1" rIns="87225" wrap="square" tIns="872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36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3" name="Google Shape;2273;p126"/>
          <p:cNvSpPr/>
          <p:nvPr/>
        </p:nvSpPr>
        <p:spPr>
          <a:xfrm rot="-175483">
            <a:off x="815710" y="857853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4" name="Google Shape;2274;p126"/>
          <p:cNvSpPr txBox="1"/>
          <p:nvPr/>
        </p:nvSpPr>
        <p:spPr>
          <a:xfrm>
            <a:off x="729819" y="892825"/>
            <a:ext cx="81582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3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Training of Swiftlet Cultivation with Dinas Pertanian Kab. Tana Tidung Kalimantan Utara</a:t>
            </a:r>
            <a:endParaRPr b="1" i="0" sz="23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75" name="Google Shape;2275;p126"/>
          <p:cNvSpPr txBox="1"/>
          <p:nvPr/>
        </p:nvSpPr>
        <p:spPr>
          <a:xfrm>
            <a:off x="753894" y="628650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276" name="Google Shape;2276;p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2335" y="4749663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7" name="Google Shape;2277;p126" title="WhatsApp Image 2025-10-17 at 12.47.38 (1).jpeg"/>
          <p:cNvPicPr preferRelativeResize="0"/>
          <p:nvPr/>
        </p:nvPicPr>
        <p:blipFill rotWithShape="1">
          <a:blip r:embed="rId4">
            <a:alphaModFix/>
          </a:blip>
          <a:srcRect b="36901" l="9942" r="0" t="22500"/>
          <a:stretch/>
        </p:blipFill>
        <p:spPr>
          <a:xfrm rot="-575925">
            <a:off x="4856482" y="1610460"/>
            <a:ext cx="2587320" cy="2525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8" name="Google Shape;2278;p126" title="WhatsApp Image 2025-10-17 at 12.47.38.jpeg"/>
          <p:cNvPicPr preferRelativeResize="0"/>
          <p:nvPr/>
        </p:nvPicPr>
        <p:blipFill rotWithShape="1">
          <a:blip r:embed="rId5">
            <a:alphaModFix/>
          </a:blip>
          <a:srcRect b="35070" l="0" r="0" t="20503"/>
          <a:stretch/>
        </p:blipFill>
        <p:spPr>
          <a:xfrm rot="518956">
            <a:off x="1406342" y="1969687"/>
            <a:ext cx="2541320" cy="24444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79" name="Google Shape;2279;p126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280" name="Google Shape;2280;p126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81" name="Google Shape;2281;p126"/>
            <p:cNvPicPr preferRelativeResize="0"/>
            <p:nvPr/>
          </p:nvPicPr>
          <p:blipFill rotWithShape="1">
            <a:blip r:embed="rId6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282" name="Google Shape;2282;p126"/>
            <p:cNvPicPr preferRelativeResize="0"/>
            <p:nvPr/>
          </p:nvPicPr>
          <p:blipFill rotWithShape="1">
            <a:blip r:embed="rId7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6" name="Shape 2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7" name="Google Shape;2287;p127"/>
          <p:cNvSpPr/>
          <p:nvPr/>
        </p:nvSpPr>
        <p:spPr>
          <a:xfrm rot="-269525">
            <a:off x="4348195" y="1837390"/>
            <a:ext cx="4404931" cy="2573784"/>
          </a:xfrm>
          <a:prstGeom prst="roundRect">
            <a:avLst>
              <a:gd fmla="val 5469" name="adj"/>
            </a:avLst>
          </a:prstGeom>
          <a:solidFill>
            <a:schemeClr val="lt2"/>
          </a:solidFill>
          <a:ln>
            <a:noFill/>
          </a:ln>
          <a:effectLst>
            <a:outerShdw blurRad="48801" rotWithShape="0" algn="bl" dir="5400000" dist="16267">
              <a:srgbClr val="000000">
                <a:alpha val="50000"/>
              </a:srgbClr>
            </a:outerShdw>
          </a:effectLst>
        </p:spPr>
        <p:txBody>
          <a:bodyPr anchorCtr="0" anchor="ctr" bIns="78075" lIns="78075" spcFirstLastPara="1" rIns="78075" wrap="square" tIns="780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95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8" name="Google Shape;2288;p127"/>
          <p:cNvSpPr/>
          <p:nvPr/>
        </p:nvSpPr>
        <p:spPr>
          <a:xfrm rot="341492">
            <a:off x="561671" y="1890116"/>
            <a:ext cx="3859929" cy="2335641"/>
          </a:xfrm>
          <a:prstGeom prst="roundRect">
            <a:avLst>
              <a:gd fmla="val 2869" name="adj"/>
            </a:avLst>
          </a:prstGeom>
          <a:solidFill>
            <a:schemeClr val="lt2"/>
          </a:solidFill>
          <a:ln>
            <a:noFill/>
          </a:ln>
          <a:effectLst>
            <a:outerShdw blurRad="48801" rotWithShape="0" algn="bl" dir="5400000" dist="16267">
              <a:srgbClr val="000000">
                <a:alpha val="50000"/>
              </a:srgbClr>
            </a:outerShdw>
          </a:effectLst>
        </p:spPr>
        <p:txBody>
          <a:bodyPr anchorCtr="0" anchor="ctr" bIns="78075" lIns="78075" spcFirstLastPara="1" rIns="78075" wrap="square" tIns="780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95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9" name="Google Shape;2289;p127"/>
          <p:cNvSpPr/>
          <p:nvPr/>
        </p:nvSpPr>
        <p:spPr>
          <a:xfrm rot="-175483">
            <a:off x="640612" y="857853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0" name="Google Shape;2290;p127"/>
          <p:cNvSpPr txBox="1"/>
          <p:nvPr/>
        </p:nvSpPr>
        <p:spPr>
          <a:xfrm>
            <a:off x="554721" y="892825"/>
            <a:ext cx="8412000" cy="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Forum Group Discussion in Makassar with the South Sulawesi Balai Karantina Pertanian</a:t>
            </a:r>
            <a:endParaRPr b="1" i="0" sz="2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91" name="Google Shape;2291;p127"/>
          <p:cNvSpPr txBox="1"/>
          <p:nvPr/>
        </p:nvSpPr>
        <p:spPr>
          <a:xfrm>
            <a:off x="578796" y="628650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accent4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292" name="Google Shape;2292;p1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2335" y="4749663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3" name="Google Shape;2293;p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41891">
            <a:off x="648991" y="2065321"/>
            <a:ext cx="3654352" cy="2036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4" name="Google Shape;2294;p1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69193">
            <a:off x="4516744" y="1970052"/>
            <a:ext cx="4072873" cy="22749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5" name="Google Shape;2295;p127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296" name="Google Shape;2296;p127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297" name="Google Shape;2297;p127"/>
            <p:cNvPicPr preferRelativeResize="0"/>
            <p:nvPr/>
          </p:nvPicPr>
          <p:blipFill rotWithShape="1">
            <a:blip r:embed="rId6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298" name="Google Shape;2298;p127"/>
            <p:cNvPicPr preferRelativeResize="0"/>
            <p:nvPr/>
          </p:nvPicPr>
          <p:blipFill rotWithShape="1">
            <a:blip r:embed="rId7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5"/>
          <p:cNvSpPr txBox="1"/>
          <p:nvPr>
            <p:ph idx="4294967295" type="title"/>
          </p:nvPr>
        </p:nvSpPr>
        <p:spPr>
          <a:xfrm>
            <a:off x="258875" y="614825"/>
            <a:ext cx="8175300" cy="5727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Urbanist ExtraBold"/>
                <a:ea typeface="Urbanist ExtraBold"/>
                <a:cs typeface="Urbanist ExtraBold"/>
                <a:sym typeface="Urbanist ExtraBold"/>
              </a:rPr>
              <a:t>Solution for Supply: A National Footprint of Networking Coverage</a:t>
            </a:r>
            <a:endParaRPr b="1" sz="1900"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489" name="Google Shape;489;p65"/>
          <p:cNvPicPr preferRelativeResize="0"/>
          <p:nvPr/>
        </p:nvPicPr>
        <p:blipFill rotWithShape="1">
          <a:blip r:embed="rId3">
            <a:alphaModFix/>
          </a:blip>
          <a:srcRect b="24892" l="0" r="0" t="29182"/>
          <a:stretch/>
        </p:blipFill>
        <p:spPr>
          <a:xfrm>
            <a:off x="258876" y="2075301"/>
            <a:ext cx="7072707" cy="3248128"/>
          </a:xfrm>
          <a:prstGeom prst="rect">
            <a:avLst/>
          </a:prstGeom>
          <a:noFill/>
          <a:ln>
            <a:noFill/>
          </a:ln>
          <a:effectLst>
            <a:outerShdw blurRad="73748" rotWithShape="0" algn="bl" dir="5400000" dist="19666">
              <a:srgbClr val="000000">
                <a:alpha val="71000"/>
              </a:srgbClr>
            </a:outerShdw>
          </a:effectLst>
        </p:spPr>
      </p:pic>
      <p:sp>
        <p:nvSpPr>
          <p:cNvPr id="490" name="Google Shape;490;p65"/>
          <p:cNvSpPr txBox="1"/>
          <p:nvPr/>
        </p:nvSpPr>
        <p:spPr>
          <a:xfrm>
            <a:off x="508583" y="1393529"/>
            <a:ext cx="81753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89650" lIns="89650" spcFirstLastPara="1" rIns="89650" wrap="square" tIns="89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79"/>
              <a:buFont typeface="Arial"/>
              <a:buNone/>
            </a:pPr>
            <a:r>
              <a:rPr lang="en" sz="1177">
                <a:latin typeface="Urbanist ExtraBold"/>
                <a:ea typeface="Urbanist ExtraBold"/>
                <a:cs typeface="Urbanist ExtraBold"/>
                <a:sym typeface="Urbanist ExtraBold"/>
              </a:rPr>
              <a:t>Active Since:				</a:t>
            </a:r>
            <a:r>
              <a:rPr lang="en" sz="1177">
                <a:solidFill>
                  <a:schemeClr val="dk1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Alumni Seminar Base:		Coverage:</a:t>
            </a:r>
            <a:endParaRPr sz="1177">
              <a:latin typeface="Urbanist ExtraBold"/>
              <a:ea typeface="Urbanist ExtraBold"/>
              <a:cs typeface="Urbanist ExtraBold"/>
              <a:sym typeface="Urbanis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77">
                <a:latin typeface="Urbanist Medium"/>
                <a:ea typeface="Urbanist Medium"/>
                <a:cs typeface="Urbanist Medium"/>
                <a:sym typeface="Urbanist Medium"/>
              </a:rPr>
              <a:t>2021</a:t>
            </a:r>
            <a:r>
              <a:rPr lang="en" sz="1177">
                <a:latin typeface="Urbanist ExtraBold"/>
                <a:ea typeface="Urbanist ExtraBold"/>
                <a:cs typeface="Urbanist ExtraBold"/>
                <a:sym typeface="Urbanist ExtraBold"/>
              </a:rPr>
              <a:t>					</a:t>
            </a:r>
            <a:r>
              <a:rPr lang="en" sz="1177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250+ Registered Farmers</a:t>
            </a:r>
            <a:r>
              <a:rPr lang="en" sz="1177">
                <a:latin typeface="Urbanist ExtraBold"/>
                <a:ea typeface="Urbanist ExtraBold"/>
                <a:cs typeface="Urbanist ExtraBold"/>
                <a:sym typeface="Urbanist ExtraBold"/>
              </a:rPr>
              <a:t>		</a:t>
            </a:r>
            <a:r>
              <a:rPr lang="en" sz="1177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Sumatra, Kalimantan, Sulawesi, Java/Lombok</a:t>
            </a:r>
            <a:endParaRPr sz="1177">
              <a:latin typeface="Urbanist ExtraBold"/>
              <a:ea typeface="Urbanist ExtraBold"/>
              <a:cs typeface="Urbanist ExtraBold"/>
              <a:sym typeface="Urbanist ExtraBold"/>
            </a:endParaRPr>
          </a:p>
        </p:txBody>
      </p:sp>
      <p:sp>
        <p:nvSpPr>
          <p:cNvPr id="491" name="Google Shape;491;p65"/>
          <p:cNvSpPr/>
          <p:nvPr/>
        </p:nvSpPr>
        <p:spPr>
          <a:xfrm>
            <a:off x="1418598" y="2758141"/>
            <a:ext cx="7083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Pekanbaru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492" name="Google Shape;492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09092" y="2709233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65"/>
          <p:cNvSpPr/>
          <p:nvPr/>
        </p:nvSpPr>
        <p:spPr>
          <a:xfrm>
            <a:off x="638973" y="3198124"/>
            <a:ext cx="6114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Padang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494" name="Google Shape;494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61" y="3140183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65"/>
          <p:cNvSpPr/>
          <p:nvPr/>
        </p:nvSpPr>
        <p:spPr>
          <a:xfrm>
            <a:off x="1566894" y="3149243"/>
            <a:ext cx="5118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Jambi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496" name="Google Shape;496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7388" y="3100335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65"/>
          <p:cNvSpPr/>
          <p:nvPr/>
        </p:nvSpPr>
        <p:spPr>
          <a:xfrm>
            <a:off x="1733230" y="3431665"/>
            <a:ext cx="7299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Palembang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498" name="Google Shape;498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23724" y="3382758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65"/>
          <p:cNvSpPr/>
          <p:nvPr/>
        </p:nvSpPr>
        <p:spPr>
          <a:xfrm>
            <a:off x="2142462" y="2984639"/>
            <a:ext cx="6735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Pontianak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500" name="Google Shape;500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8494" y="2926627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65"/>
          <p:cNvSpPr/>
          <p:nvPr/>
        </p:nvSpPr>
        <p:spPr>
          <a:xfrm>
            <a:off x="2949831" y="3309949"/>
            <a:ext cx="8292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Palangkaraya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502" name="Google Shape;502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0316" y="3261043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65"/>
          <p:cNvSpPr/>
          <p:nvPr/>
        </p:nvSpPr>
        <p:spPr>
          <a:xfrm>
            <a:off x="3106786" y="3582622"/>
            <a:ext cx="7746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Banjarmasin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504" name="Google Shape;504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97267" y="3533715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65"/>
          <p:cNvSpPr/>
          <p:nvPr/>
        </p:nvSpPr>
        <p:spPr>
          <a:xfrm>
            <a:off x="3379568" y="2988423"/>
            <a:ext cx="7299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Samarinda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506" name="Google Shape;506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0062" y="2939503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65"/>
          <p:cNvSpPr/>
          <p:nvPr/>
        </p:nvSpPr>
        <p:spPr>
          <a:xfrm>
            <a:off x="3450033" y="2716419"/>
            <a:ext cx="7299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Balikpapan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508" name="Google Shape;508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40527" y="2657921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65"/>
          <p:cNvSpPr/>
          <p:nvPr/>
        </p:nvSpPr>
        <p:spPr>
          <a:xfrm>
            <a:off x="3888746" y="3865044"/>
            <a:ext cx="7746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Makassar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510" name="Google Shape;510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79228" y="3816137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65"/>
          <p:cNvSpPr/>
          <p:nvPr/>
        </p:nvSpPr>
        <p:spPr>
          <a:xfrm>
            <a:off x="3955124" y="3275320"/>
            <a:ext cx="5220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Palu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512" name="Google Shape;512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90203" y="3223817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65"/>
          <p:cNvSpPr/>
          <p:nvPr/>
        </p:nvSpPr>
        <p:spPr>
          <a:xfrm>
            <a:off x="2919236" y="4304405"/>
            <a:ext cx="611400" cy="233700"/>
          </a:xfrm>
          <a:prstGeom prst="roundRect">
            <a:avLst>
              <a:gd fmla="val 50000" name="adj"/>
            </a:avLst>
          </a:prstGeom>
          <a:solidFill>
            <a:srgbClr val="217080"/>
          </a:solidFill>
          <a:ln>
            <a:noFill/>
          </a:ln>
        </p:spPr>
        <p:txBody>
          <a:bodyPr anchorCtr="0" anchor="ctr" bIns="94375" lIns="94375" spcFirstLastPara="1" rIns="94375" wrap="square" tIns="943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3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Lombok</a:t>
            </a:r>
            <a:endParaRPr sz="723">
              <a:solidFill>
                <a:schemeClr val="lt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descr="Sebuah gambar berisi mebel, berkas&#10;&#10;Deskripsi dibuat secara otomatis" id="514" name="Google Shape;514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05625" y="4246464"/>
            <a:ext cx="230753" cy="331303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65"/>
          <p:cNvSpPr/>
          <p:nvPr/>
        </p:nvSpPr>
        <p:spPr>
          <a:xfrm rot="473725">
            <a:off x="6626358" y="2012250"/>
            <a:ext cx="1812683" cy="1166949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6040" rotWithShape="0" algn="bl" dir="5400000" dist="18680">
              <a:srgbClr val="000000">
                <a:alpha val="50000"/>
              </a:srgbClr>
            </a:outerShdw>
          </a:effectLst>
        </p:spPr>
        <p:txBody>
          <a:bodyPr anchorCtr="0" anchor="ctr" bIns="89650" lIns="89650" spcFirstLastPara="1" rIns="89650" wrap="square" tIns="89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73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6" name="Google Shape;516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73569">
            <a:off x="6761025" y="2136707"/>
            <a:ext cx="1526748" cy="879269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65"/>
          <p:cNvSpPr/>
          <p:nvPr/>
        </p:nvSpPr>
        <p:spPr>
          <a:xfrm rot="-458460">
            <a:off x="7387929" y="2887668"/>
            <a:ext cx="1396601" cy="939268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6040" rotWithShape="0" algn="bl" dir="5400000" dist="18680">
              <a:srgbClr val="000000">
                <a:alpha val="50000"/>
              </a:srgbClr>
            </a:outerShdw>
          </a:effectLst>
        </p:spPr>
        <p:txBody>
          <a:bodyPr anchorCtr="0" anchor="ctr" bIns="89650" lIns="89650" spcFirstLastPara="1" rIns="89650" wrap="square" tIns="89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73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8" name="Google Shape;518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58212">
            <a:off x="7532088" y="3010567"/>
            <a:ext cx="1132194" cy="596945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65"/>
          <p:cNvSpPr/>
          <p:nvPr/>
        </p:nvSpPr>
        <p:spPr>
          <a:xfrm rot="721054">
            <a:off x="6018841" y="3592829"/>
            <a:ext cx="2115156" cy="1268574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6040" rotWithShape="0" algn="bl" dir="5400000" dist="18680">
              <a:srgbClr val="000000">
                <a:alpha val="50000"/>
              </a:srgbClr>
            </a:outerShdw>
          </a:effectLst>
        </p:spPr>
        <p:txBody>
          <a:bodyPr anchorCtr="0" anchor="ctr" bIns="89650" lIns="89650" spcFirstLastPara="1" rIns="89650" wrap="square" tIns="89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73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0" name="Google Shape;520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744906">
            <a:off x="6099939" y="3672794"/>
            <a:ext cx="1901393" cy="1125381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65"/>
          <p:cNvSpPr/>
          <p:nvPr/>
        </p:nvSpPr>
        <p:spPr>
          <a:xfrm rot="-458460">
            <a:off x="7553793" y="4088062"/>
            <a:ext cx="1396601" cy="939268"/>
          </a:xfrm>
          <a:prstGeom prst="roundRect">
            <a:avLst>
              <a:gd fmla="val 11256" name="adj"/>
            </a:avLst>
          </a:prstGeom>
          <a:solidFill>
            <a:schemeClr val="lt2"/>
          </a:solidFill>
          <a:ln>
            <a:noFill/>
          </a:ln>
          <a:effectLst>
            <a:outerShdw blurRad="56040" rotWithShape="0" algn="bl" dir="5400000" dist="18680">
              <a:srgbClr val="000000">
                <a:alpha val="50000"/>
              </a:srgbClr>
            </a:outerShdw>
          </a:effectLst>
        </p:spPr>
        <p:txBody>
          <a:bodyPr anchorCtr="0" anchor="ctr" bIns="89650" lIns="89650" spcFirstLastPara="1" rIns="89650" wrap="square" tIns="896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73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2" name="Google Shape;522;p6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490612">
            <a:off x="7652064" y="4181723"/>
            <a:ext cx="1201473" cy="67194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65"/>
          <p:cNvSpPr/>
          <p:nvPr/>
        </p:nvSpPr>
        <p:spPr>
          <a:xfrm rot="10800000">
            <a:off x="3131025" y="276541"/>
            <a:ext cx="2661900" cy="4662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EB722"/>
              </a:gs>
              <a:gs pos="100000">
                <a:srgbClr val="FEB722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524" name="Google Shape;524;p65"/>
          <p:cNvGrpSpPr/>
          <p:nvPr/>
        </p:nvGrpSpPr>
        <p:grpSpPr>
          <a:xfrm>
            <a:off x="3649275" y="186932"/>
            <a:ext cx="1625400" cy="423300"/>
            <a:chOff x="171447" y="180818"/>
            <a:chExt cx="1625400" cy="423300"/>
          </a:xfrm>
        </p:grpSpPr>
        <p:sp>
          <p:nvSpPr>
            <p:cNvPr id="525" name="Google Shape;525;p65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26" name="Google Shape;526;p65"/>
            <p:cNvPicPr preferRelativeResize="0"/>
            <p:nvPr/>
          </p:nvPicPr>
          <p:blipFill rotWithShape="1">
            <a:blip r:embed="rId9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527" name="Google Shape;527;p65"/>
            <p:cNvPicPr preferRelativeResize="0"/>
            <p:nvPr/>
          </p:nvPicPr>
          <p:blipFill rotWithShape="1">
            <a:blip r:embed="rId10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8" name="Google Shape;528;p65"/>
          <p:cNvSpPr txBox="1"/>
          <p:nvPr>
            <p:ph idx="4294967295" type="title"/>
          </p:nvPr>
        </p:nvSpPr>
        <p:spPr>
          <a:xfrm>
            <a:off x="308450" y="1104560"/>
            <a:ext cx="6294900" cy="2382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Urbanist"/>
                <a:ea typeface="Urbanist"/>
                <a:cs typeface="Urbanist"/>
                <a:sym typeface="Urbanist"/>
              </a:rPr>
              <a:t>A nationwide farmer acquisition strategy to solve fragmented birdnest supply.</a:t>
            </a:r>
            <a:endParaRPr sz="1300"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2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3" name="Google Shape;2303;p128"/>
          <p:cNvSpPr/>
          <p:nvPr/>
        </p:nvSpPr>
        <p:spPr>
          <a:xfrm rot="-466823">
            <a:off x="4325366" y="1649424"/>
            <a:ext cx="3711871" cy="2608469"/>
          </a:xfrm>
          <a:prstGeom prst="roundRect">
            <a:avLst>
              <a:gd fmla="val 3645" name="adj"/>
            </a:avLst>
          </a:prstGeom>
          <a:solidFill>
            <a:schemeClr val="lt2"/>
          </a:solidFill>
          <a:ln>
            <a:noFill/>
          </a:ln>
          <a:effectLst>
            <a:outerShdw blurRad="44019" rotWithShape="0" algn="bl" dir="5400000" dist="14673">
              <a:srgbClr val="000000">
                <a:alpha val="50000"/>
              </a:srgbClr>
            </a:outerShdw>
          </a:effectLst>
        </p:spPr>
        <p:txBody>
          <a:bodyPr anchorCtr="0" anchor="ctr" bIns="70425" lIns="70425" spcFirstLastPara="1" rIns="70425" wrap="square" tIns="70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4" name="Google Shape;2304;p128"/>
          <p:cNvSpPr/>
          <p:nvPr/>
        </p:nvSpPr>
        <p:spPr>
          <a:xfrm rot="541267">
            <a:off x="900391" y="1871280"/>
            <a:ext cx="3317637" cy="2775152"/>
          </a:xfrm>
          <a:prstGeom prst="roundRect">
            <a:avLst>
              <a:gd fmla="val 4765" name="adj"/>
            </a:avLst>
          </a:prstGeom>
          <a:solidFill>
            <a:schemeClr val="lt2"/>
          </a:solidFill>
          <a:ln>
            <a:noFill/>
          </a:ln>
          <a:effectLst>
            <a:outerShdw blurRad="44019" rotWithShape="0" algn="bl" dir="5400000" dist="14673">
              <a:srgbClr val="000000">
                <a:alpha val="50000"/>
              </a:srgbClr>
            </a:outerShdw>
          </a:effectLst>
        </p:spPr>
        <p:txBody>
          <a:bodyPr anchorCtr="0" anchor="ctr" bIns="70425" lIns="70425" spcFirstLastPara="1" rIns="70425" wrap="square" tIns="70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5" name="Google Shape;2305;p128"/>
          <p:cNvSpPr/>
          <p:nvPr/>
        </p:nvSpPr>
        <p:spPr>
          <a:xfrm rot="-175483">
            <a:off x="662499" y="857853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6" name="Google Shape;2306;p128"/>
          <p:cNvSpPr txBox="1"/>
          <p:nvPr/>
        </p:nvSpPr>
        <p:spPr>
          <a:xfrm>
            <a:off x="576608" y="892825"/>
            <a:ext cx="8412000" cy="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Forum Group Discussion with the East Kalimantan Dinas Peternakan &amp; Kesehatan Hewan</a:t>
            </a:r>
            <a:endParaRPr b="1" i="0" sz="22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07" name="Google Shape;2307;p128"/>
          <p:cNvSpPr txBox="1"/>
          <p:nvPr/>
        </p:nvSpPr>
        <p:spPr>
          <a:xfrm>
            <a:off x="600683" y="628650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308" name="Google Shape;2308;p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2328" y="4738300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9" name="Google Shape;2309;p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1492">
            <a:off x="1079613" y="2022154"/>
            <a:ext cx="2968541" cy="245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0" name="Google Shape;2310;p1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66441">
            <a:off x="4507839" y="1827819"/>
            <a:ext cx="3415847" cy="22766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1" name="Google Shape;2311;p128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312" name="Google Shape;2312;p128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313" name="Google Shape;2313;p128"/>
            <p:cNvPicPr preferRelativeResize="0"/>
            <p:nvPr/>
          </p:nvPicPr>
          <p:blipFill rotWithShape="1">
            <a:blip r:embed="rId6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314" name="Google Shape;2314;p128"/>
            <p:cNvPicPr preferRelativeResize="0"/>
            <p:nvPr/>
          </p:nvPicPr>
          <p:blipFill rotWithShape="1">
            <a:blip r:embed="rId7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8" name="Shape 2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9" name="Google Shape;2319;p129"/>
          <p:cNvSpPr/>
          <p:nvPr/>
        </p:nvSpPr>
        <p:spPr>
          <a:xfrm rot="-353460">
            <a:off x="4604557" y="1788807"/>
            <a:ext cx="3972278" cy="2473027"/>
          </a:xfrm>
          <a:prstGeom prst="roundRect">
            <a:avLst>
              <a:gd fmla="val 2384" name="adj"/>
            </a:avLst>
          </a:prstGeom>
          <a:solidFill>
            <a:schemeClr val="lt2"/>
          </a:solidFill>
          <a:ln>
            <a:noFill/>
          </a:ln>
          <a:effectLst>
            <a:outerShdw blurRad="44019" rotWithShape="0" algn="bl" dir="5400000" dist="14673">
              <a:srgbClr val="000000">
                <a:alpha val="50000"/>
              </a:srgbClr>
            </a:outerShdw>
          </a:effectLst>
        </p:spPr>
        <p:txBody>
          <a:bodyPr anchorCtr="0" anchor="ctr" bIns="70425" lIns="70425" spcFirstLastPara="1" rIns="70425" wrap="square" tIns="70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8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0" name="Google Shape;2320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3143">
            <a:off x="4755264" y="2001314"/>
            <a:ext cx="3734029" cy="21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1" name="Google Shape;2321;p129"/>
          <p:cNvSpPr/>
          <p:nvPr/>
        </p:nvSpPr>
        <p:spPr>
          <a:xfrm rot="420474">
            <a:off x="601000" y="1895583"/>
            <a:ext cx="4059628" cy="2472786"/>
          </a:xfrm>
          <a:prstGeom prst="roundRect">
            <a:avLst>
              <a:gd fmla="val 2384" name="adj"/>
            </a:avLst>
          </a:prstGeom>
          <a:solidFill>
            <a:schemeClr val="lt2"/>
          </a:solidFill>
          <a:ln>
            <a:noFill/>
          </a:ln>
          <a:effectLst>
            <a:outerShdw blurRad="44019" rotWithShape="0" algn="bl" dir="5400000" dist="14673">
              <a:srgbClr val="000000">
                <a:alpha val="50000"/>
              </a:srgbClr>
            </a:outerShdw>
          </a:effectLst>
        </p:spPr>
        <p:txBody>
          <a:bodyPr anchorCtr="0" anchor="ctr" bIns="70425" lIns="70425" spcFirstLastPara="1" rIns="70425" wrap="square" tIns="70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2" name="Google Shape;2322;p129"/>
          <p:cNvSpPr/>
          <p:nvPr/>
        </p:nvSpPr>
        <p:spPr>
          <a:xfrm rot="-175483">
            <a:off x="793823" y="916219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3" name="Google Shape;2323;p129"/>
          <p:cNvSpPr txBox="1"/>
          <p:nvPr/>
        </p:nvSpPr>
        <p:spPr>
          <a:xfrm>
            <a:off x="707931" y="951191"/>
            <a:ext cx="8412000" cy="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0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Training of Trainers (2024) with Swiftlet Farmers under the East Kalimantan Farming Government Agency</a:t>
            </a:r>
            <a:endParaRPr b="1" i="0" sz="2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24" name="Google Shape;2324;p129"/>
          <p:cNvSpPr txBox="1"/>
          <p:nvPr/>
        </p:nvSpPr>
        <p:spPr>
          <a:xfrm>
            <a:off x="732006" y="687016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accent4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325" name="Google Shape;2325;p1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2335" y="4538088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6" name="Google Shape;2326;p1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20752">
            <a:off x="757498" y="2092384"/>
            <a:ext cx="3743800" cy="2100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7" name="Google Shape;2327;p129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328" name="Google Shape;2328;p129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329" name="Google Shape;2329;p129"/>
            <p:cNvPicPr preferRelativeResize="0"/>
            <p:nvPr/>
          </p:nvPicPr>
          <p:blipFill rotWithShape="1">
            <a:blip r:embed="rId6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330" name="Google Shape;2330;p129"/>
            <p:cNvPicPr preferRelativeResize="0"/>
            <p:nvPr/>
          </p:nvPicPr>
          <p:blipFill rotWithShape="1">
            <a:blip r:embed="rId7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4" name="Shape 2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5" name="Google Shape;2335;p130"/>
          <p:cNvSpPr/>
          <p:nvPr/>
        </p:nvSpPr>
        <p:spPr>
          <a:xfrm rot="287440">
            <a:off x="4344279" y="1538272"/>
            <a:ext cx="4224358" cy="2472854"/>
          </a:xfrm>
          <a:prstGeom prst="roundRect">
            <a:avLst>
              <a:gd fmla="val 6087" name="adj"/>
            </a:avLst>
          </a:prstGeom>
          <a:solidFill>
            <a:schemeClr val="lt2"/>
          </a:solidFill>
          <a:ln>
            <a:noFill/>
          </a:ln>
          <a:effectLst>
            <a:outerShdw blurRad="44019" rotWithShape="0" algn="bl" dir="5400000" dist="14673">
              <a:srgbClr val="000000">
                <a:alpha val="50000"/>
              </a:srgbClr>
            </a:outerShdw>
          </a:effectLst>
        </p:spPr>
        <p:txBody>
          <a:bodyPr anchorCtr="0" anchor="ctr" bIns="70425" lIns="70425" spcFirstLastPara="1" rIns="70425" wrap="square" tIns="70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8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6" name="Google Shape;2336;p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87858">
            <a:off x="4494292" y="1663155"/>
            <a:ext cx="3956950" cy="2225793"/>
          </a:xfrm>
          <a:prstGeom prst="rect">
            <a:avLst/>
          </a:prstGeom>
          <a:noFill/>
          <a:ln>
            <a:noFill/>
          </a:ln>
        </p:spPr>
      </p:pic>
      <p:sp>
        <p:nvSpPr>
          <p:cNvPr id="2337" name="Google Shape;2337;p130"/>
          <p:cNvSpPr/>
          <p:nvPr/>
        </p:nvSpPr>
        <p:spPr>
          <a:xfrm rot="-197128">
            <a:off x="528320" y="1911051"/>
            <a:ext cx="4224343" cy="2473040"/>
          </a:xfrm>
          <a:prstGeom prst="roundRect">
            <a:avLst>
              <a:gd fmla="val 6087" name="adj"/>
            </a:avLst>
          </a:prstGeom>
          <a:solidFill>
            <a:schemeClr val="lt2"/>
          </a:solidFill>
          <a:ln>
            <a:noFill/>
          </a:ln>
          <a:effectLst>
            <a:outerShdw blurRad="44019" rotWithShape="0" algn="bl" dir="5400000" dist="14673">
              <a:srgbClr val="000000">
                <a:alpha val="50000"/>
              </a:srgbClr>
            </a:outerShdw>
          </a:effectLst>
        </p:spPr>
        <p:txBody>
          <a:bodyPr anchorCtr="0" anchor="ctr" bIns="70425" lIns="70425" spcFirstLastPara="1" rIns="70425" wrap="square" tIns="70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8" name="Google Shape;2338;p130"/>
          <p:cNvSpPr/>
          <p:nvPr/>
        </p:nvSpPr>
        <p:spPr>
          <a:xfrm rot="-175483">
            <a:off x="647908" y="857853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9" name="Google Shape;2339;p130"/>
          <p:cNvSpPr txBox="1"/>
          <p:nvPr/>
        </p:nvSpPr>
        <p:spPr>
          <a:xfrm>
            <a:off x="562017" y="892825"/>
            <a:ext cx="8412000" cy="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0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Training of Trainers with East Kalimantan Government Agency of Farming 2025 </a:t>
            </a:r>
            <a:endParaRPr b="1" i="0" sz="2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40" name="Google Shape;2340;p130"/>
          <p:cNvSpPr txBox="1"/>
          <p:nvPr/>
        </p:nvSpPr>
        <p:spPr>
          <a:xfrm>
            <a:off x="586092" y="628650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accent4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341" name="Google Shape;2341;p1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2335" y="4581838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2" name="Google Shape;2342;p1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96838">
            <a:off x="718560" y="2063322"/>
            <a:ext cx="3828554" cy="2153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43" name="Google Shape;2343;p130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344" name="Google Shape;2344;p130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345" name="Google Shape;2345;p130"/>
            <p:cNvPicPr preferRelativeResize="0"/>
            <p:nvPr/>
          </p:nvPicPr>
          <p:blipFill rotWithShape="1">
            <a:blip r:embed="rId6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346" name="Google Shape;2346;p130"/>
            <p:cNvPicPr preferRelativeResize="0"/>
            <p:nvPr/>
          </p:nvPicPr>
          <p:blipFill rotWithShape="1">
            <a:blip r:embed="rId7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0" name="Shape 2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1" name="Google Shape;2351;p131"/>
          <p:cNvSpPr/>
          <p:nvPr/>
        </p:nvSpPr>
        <p:spPr>
          <a:xfrm rot="-378540">
            <a:off x="6007777" y="1940545"/>
            <a:ext cx="2738183" cy="2213844"/>
          </a:xfrm>
          <a:prstGeom prst="roundRect">
            <a:avLst>
              <a:gd fmla="val 3971" name="adj"/>
            </a:avLst>
          </a:prstGeom>
          <a:solidFill>
            <a:schemeClr val="lt2"/>
          </a:solidFill>
          <a:ln>
            <a:noFill/>
          </a:ln>
          <a:effectLst>
            <a:outerShdw blurRad="44019" rotWithShape="0" algn="bl" dir="5400000" dist="14673">
              <a:srgbClr val="000000">
                <a:alpha val="50000"/>
              </a:srgbClr>
            </a:outerShdw>
          </a:effectLst>
        </p:spPr>
        <p:txBody>
          <a:bodyPr anchorCtr="0" anchor="ctr" bIns="70425" lIns="70425" spcFirstLastPara="1" rIns="70425" wrap="square" tIns="70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2" name="Google Shape;2352;p131"/>
          <p:cNvSpPr/>
          <p:nvPr/>
        </p:nvSpPr>
        <p:spPr>
          <a:xfrm rot="-376635">
            <a:off x="513708" y="1867003"/>
            <a:ext cx="3528455" cy="2214043"/>
          </a:xfrm>
          <a:prstGeom prst="roundRect">
            <a:avLst>
              <a:gd fmla="val 6087" name="adj"/>
            </a:avLst>
          </a:prstGeom>
          <a:solidFill>
            <a:schemeClr val="lt2"/>
          </a:solidFill>
          <a:ln>
            <a:noFill/>
          </a:ln>
          <a:effectLst>
            <a:outerShdw blurRad="44019" rotWithShape="0" algn="bl" dir="5400000" dist="14673">
              <a:srgbClr val="000000">
                <a:alpha val="50000"/>
              </a:srgbClr>
            </a:outerShdw>
          </a:effectLst>
        </p:spPr>
        <p:txBody>
          <a:bodyPr anchorCtr="0" anchor="ctr" bIns="70425" lIns="70425" spcFirstLastPara="1" rIns="70425" wrap="square" tIns="70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8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3" name="Google Shape;2353;p131" title="WhatsApp Image 2025-10-17 at 13.22.34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76014">
            <a:off x="643734" y="2028296"/>
            <a:ext cx="3314968" cy="1869826"/>
          </a:xfrm>
          <a:prstGeom prst="rect">
            <a:avLst/>
          </a:prstGeom>
          <a:noFill/>
          <a:ln>
            <a:noFill/>
          </a:ln>
        </p:spPr>
      </p:pic>
      <p:sp>
        <p:nvSpPr>
          <p:cNvPr id="2354" name="Google Shape;2354;p131"/>
          <p:cNvSpPr/>
          <p:nvPr/>
        </p:nvSpPr>
        <p:spPr>
          <a:xfrm rot="-175483">
            <a:off x="647908" y="857853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5" name="Google Shape;2355;p131"/>
          <p:cNvSpPr txBox="1"/>
          <p:nvPr/>
        </p:nvSpPr>
        <p:spPr>
          <a:xfrm>
            <a:off x="562017" y="892825"/>
            <a:ext cx="8412000" cy="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Montserrat"/>
              <a:buNone/>
            </a:pPr>
            <a:r>
              <a:rPr b="1" lang="en" sz="20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Training of Trainers dengan Dinas Pertanian Kab. Banjar Kalimantan Selatan 2025 </a:t>
            </a:r>
            <a:endParaRPr b="1" i="0" sz="2000" u="none" cap="none" strike="noStrik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56" name="Google Shape;2356;p131"/>
          <p:cNvSpPr txBox="1"/>
          <p:nvPr/>
        </p:nvSpPr>
        <p:spPr>
          <a:xfrm>
            <a:off x="586092" y="628650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PPBR Program Implementation</a:t>
            </a:r>
            <a:endParaRPr sz="1100">
              <a:solidFill>
                <a:schemeClr val="accent4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357" name="Google Shape;2357;p1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2335" y="4581838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8" name="Google Shape;2358;p131" title="WhatsApp Image 2025-10-17 at 13.22.32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77750">
            <a:off x="6133472" y="2104081"/>
            <a:ext cx="2493068" cy="1869808"/>
          </a:xfrm>
          <a:prstGeom prst="rect">
            <a:avLst/>
          </a:prstGeom>
          <a:noFill/>
          <a:ln>
            <a:noFill/>
          </a:ln>
        </p:spPr>
      </p:pic>
      <p:sp>
        <p:nvSpPr>
          <p:cNvPr id="2359" name="Google Shape;2359;p131"/>
          <p:cNvSpPr/>
          <p:nvPr/>
        </p:nvSpPr>
        <p:spPr>
          <a:xfrm rot="499906">
            <a:off x="3626263" y="1829106"/>
            <a:ext cx="2712125" cy="2214037"/>
          </a:xfrm>
          <a:prstGeom prst="roundRect">
            <a:avLst>
              <a:gd fmla="val 3971" name="adj"/>
            </a:avLst>
          </a:prstGeom>
          <a:solidFill>
            <a:schemeClr val="lt2"/>
          </a:solidFill>
          <a:ln>
            <a:noFill/>
          </a:ln>
          <a:effectLst>
            <a:outerShdw blurRad="44019" rotWithShape="0" algn="bl" dir="5400000" dist="14673">
              <a:srgbClr val="000000">
                <a:alpha val="50000"/>
              </a:srgbClr>
            </a:outerShdw>
          </a:effectLst>
        </p:spPr>
        <p:txBody>
          <a:bodyPr anchorCtr="0" anchor="ctr" bIns="70425" lIns="70425" spcFirstLastPara="1" rIns="70425" wrap="square" tIns="70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78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0" name="Google Shape;2360;p131" title="WhatsApp Image 2025-10-17 at 13.22.33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00701">
            <a:off x="3763479" y="1997023"/>
            <a:ext cx="2493062" cy="18698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1" name="Google Shape;2361;p131"/>
          <p:cNvGrpSpPr/>
          <p:nvPr/>
        </p:nvGrpSpPr>
        <p:grpSpPr>
          <a:xfrm>
            <a:off x="475550" y="202800"/>
            <a:ext cx="1625400" cy="423300"/>
            <a:chOff x="171447" y="180818"/>
            <a:chExt cx="1625400" cy="423300"/>
          </a:xfrm>
        </p:grpSpPr>
        <p:sp>
          <p:nvSpPr>
            <p:cNvPr id="2362" name="Google Shape;2362;p131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363" name="Google Shape;2363;p131"/>
            <p:cNvPicPr preferRelativeResize="0"/>
            <p:nvPr/>
          </p:nvPicPr>
          <p:blipFill rotWithShape="1">
            <a:blip r:embed="rId7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2364" name="Google Shape;2364;p131"/>
            <p:cNvPicPr preferRelativeResize="0"/>
            <p:nvPr/>
          </p:nvPicPr>
          <p:blipFill rotWithShape="1">
            <a:blip r:embed="rId8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66"/>
          <p:cNvPicPr preferRelativeResize="0"/>
          <p:nvPr/>
        </p:nvPicPr>
        <p:blipFill rotWithShape="1">
          <a:blip r:embed="rId3">
            <a:alphaModFix/>
          </a:blip>
          <a:srcRect b="0" l="0" r="0" t="50333"/>
          <a:stretch/>
        </p:blipFill>
        <p:spPr>
          <a:xfrm>
            <a:off x="6973144" y="1956018"/>
            <a:ext cx="1830693" cy="14245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4" name="Google Shape;534;p66"/>
          <p:cNvCxnSpPr/>
          <p:nvPr/>
        </p:nvCxnSpPr>
        <p:spPr>
          <a:xfrm>
            <a:off x="0" y="3725119"/>
            <a:ext cx="9179100" cy="0"/>
          </a:xfrm>
          <a:prstGeom prst="straightConnector1">
            <a:avLst/>
          </a:prstGeom>
          <a:noFill/>
          <a:ln cap="flat" cmpd="sng" w="76200">
            <a:solidFill>
              <a:srgbClr val="F5A21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5" name="Google Shape;535;p66"/>
          <p:cNvSpPr/>
          <p:nvPr/>
        </p:nvSpPr>
        <p:spPr>
          <a:xfrm rot="-175483">
            <a:off x="669795" y="1018359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66"/>
          <p:cNvSpPr txBox="1"/>
          <p:nvPr/>
        </p:nvSpPr>
        <p:spPr>
          <a:xfrm>
            <a:off x="583904" y="1053325"/>
            <a:ext cx="43854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93"/>
              <a:buFont typeface="Montserrat"/>
              <a:buNone/>
            </a:pPr>
            <a:r>
              <a:rPr b="1" lang="en" sz="2305">
                <a:solidFill>
                  <a:srgbClr val="1B786E"/>
                </a:solidFill>
                <a:latin typeface="Urbanist"/>
                <a:ea typeface="Urbanist"/>
                <a:cs typeface="Urbanist"/>
                <a:sym typeface="Urbanist"/>
              </a:rPr>
              <a:t>Solution for Traceability</a:t>
            </a:r>
            <a:endParaRPr b="1" i="0" sz="2305" u="none" cap="none" strike="noStrike">
              <a:solidFill>
                <a:srgbClr val="1B786E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37" name="Google Shape;537;p66"/>
          <p:cNvSpPr txBox="1"/>
          <p:nvPr/>
        </p:nvSpPr>
        <p:spPr>
          <a:xfrm>
            <a:off x="607979" y="789156"/>
            <a:ext cx="2936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accent4"/>
                </a:solidFill>
                <a:latin typeface="Urbanist"/>
                <a:ea typeface="Urbanist"/>
                <a:cs typeface="Urbanist"/>
                <a:sym typeface="Urbanist"/>
              </a:rPr>
              <a:t>Our Innovation and Solution</a:t>
            </a:r>
            <a:endParaRPr i="0" sz="1100" u="none" cap="none" strike="noStrike">
              <a:solidFill>
                <a:srgbClr val="000000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538" name="Google Shape;538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4328" y="4811250"/>
            <a:ext cx="2139350" cy="11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641365" y="4771538"/>
            <a:ext cx="2139350" cy="111026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66"/>
          <p:cNvSpPr/>
          <p:nvPr/>
        </p:nvSpPr>
        <p:spPr>
          <a:xfrm>
            <a:off x="781613" y="3470944"/>
            <a:ext cx="1685400" cy="634800"/>
          </a:xfrm>
          <a:prstGeom prst="roundRect">
            <a:avLst>
              <a:gd fmla="val 16667" name="adj"/>
            </a:avLst>
          </a:prstGeom>
          <a:solidFill>
            <a:srgbClr val="1B786E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IKH registration for swiftlet houses via the Markaswalet app</a:t>
            </a:r>
            <a:endParaRPr b="1" i="0" sz="12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41" name="Google Shape;541;p66"/>
          <p:cNvSpPr/>
          <p:nvPr/>
        </p:nvSpPr>
        <p:spPr>
          <a:xfrm>
            <a:off x="2864250" y="3476981"/>
            <a:ext cx="1394100" cy="634800"/>
          </a:xfrm>
          <a:prstGeom prst="roundRect">
            <a:avLst>
              <a:gd fmla="val 16667" name="adj"/>
            </a:avLst>
          </a:prstGeom>
          <a:solidFill>
            <a:srgbClr val="1B786E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Obtain government certifications</a:t>
            </a:r>
            <a:endParaRPr b="1" i="0" sz="12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42" name="Google Shape;542;p66"/>
          <p:cNvSpPr/>
          <p:nvPr/>
        </p:nvSpPr>
        <p:spPr>
          <a:xfrm>
            <a:off x="4834584" y="3469050"/>
            <a:ext cx="1621500" cy="634800"/>
          </a:xfrm>
          <a:prstGeom prst="roundRect">
            <a:avLst>
              <a:gd fmla="val 16667" name="adj"/>
            </a:avLst>
          </a:prstGeom>
          <a:solidFill>
            <a:srgbClr val="1B786E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Sell the harvest to Markaswalet</a:t>
            </a:r>
            <a:endParaRPr b="1" i="0" sz="12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43" name="Google Shape;543;p66"/>
          <p:cNvSpPr/>
          <p:nvPr/>
        </p:nvSpPr>
        <p:spPr>
          <a:xfrm>
            <a:off x="7092994" y="3469050"/>
            <a:ext cx="1590900" cy="634800"/>
          </a:xfrm>
          <a:prstGeom prst="roundRect">
            <a:avLst>
              <a:gd fmla="val 16667" name="adj"/>
            </a:avLst>
          </a:prstGeom>
          <a:solidFill>
            <a:srgbClr val="1B786E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lang="en" sz="12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Receive standard facilities at no cost (FREE)</a:t>
            </a:r>
            <a:endParaRPr b="1" i="0" sz="12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544" name="Google Shape;544;p66"/>
          <p:cNvGrpSpPr/>
          <p:nvPr/>
        </p:nvGrpSpPr>
        <p:grpSpPr>
          <a:xfrm>
            <a:off x="184481" y="1765729"/>
            <a:ext cx="2130022" cy="1498808"/>
            <a:chOff x="3831087" y="73649"/>
            <a:chExt cx="4617433" cy="3287581"/>
          </a:xfrm>
        </p:grpSpPr>
        <p:pic>
          <p:nvPicPr>
            <p:cNvPr id="545" name="Google Shape;545;p6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831087" y="73649"/>
              <a:ext cx="4550089" cy="32875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6" name="Google Shape;546;p6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601386" y="570578"/>
              <a:ext cx="1847134" cy="247672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7" name="Google Shape;547;p6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36637" y="2067402"/>
            <a:ext cx="2130368" cy="86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66"/>
          <p:cNvPicPr preferRelativeResize="0"/>
          <p:nvPr/>
        </p:nvPicPr>
        <p:blipFill rotWithShape="1">
          <a:blip r:embed="rId3">
            <a:alphaModFix/>
          </a:blip>
          <a:srcRect b="50333" l="0" r="0" t="0"/>
          <a:stretch/>
        </p:blipFill>
        <p:spPr>
          <a:xfrm>
            <a:off x="4730025" y="1903172"/>
            <a:ext cx="1830693" cy="14245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9" name="Google Shape;549;p66"/>
          <p:cNvGrpSpPr/>
          <p:nvPr/>
        </p:nvGrpSpPr>
        <p:grpSpPr>
          <a:xfrm>
            <a:off x="3630700" y="229825"/>
            <a:ext cx="1625400" cy="423300"/>
            <a:chOff x="171447" y="180818"/>
            <a:chExt cx="1625400" cy="423300"/>
          </a:xfrm>
        </p:grpSpPr>
        <p:sp>
          <p:nvSpPr>
            <p:cNvPr id="550" name="Google Shape;550;p66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51" name="Google Shape;551;p66"/>
            <p:cNvPicPr preferRelativeResize="0"/>
            <p:nvPr/>
          </p:nvPicPr>
          <p:blipFill rotWithShape="1">
            <a:blip r:embed="rId8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552" name="Google Shape;552;p66"/>
            <p:cNvPicPr preferRelativeResize="0"/>
            <p:nvPr/>
          </p:nvPicPr>
          <p:blipFill rotWithShape="1">
            <a:blip r:embed="rId9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ebuah gambar berisi bangunan, luar ruangan, langit, batu&#10;&#10;Deskripsi dibuat secara otomatis" id="557" name="Google Shape;557;p67"/>
          <p:cNvPicPr preferRelativeResize="0"/>
          <p:nvPr/>
        </p:nvPicPr>
        <p:blipFill rotWithShape="1">
          <a:blip r:embed="rId3">
            <a:alphaModFix/>
          </a:blip>
          <a:srcRect b="0" l="37171" r="8722" t="0"/>
          <a:stretch/>
        </p:blipFill>
        <p:spPr>
          <a:xfrm>
            <a:off x="2808365" y="2336186"/>
            <a:ext cx="1608361" cy="1669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67"/>
          <p:cNvPicPr preferRelativeResize="0"/>
          <p:nvPr/>
        </p:nvPicPr>
        <p:blipFill rotWithShape="1">
          <a:blip r:embed="rId4">
            <a:alphaModFix/>
          </a:blip>
          <a:srcRect b="1652" l="0" r="0" t="0"/>
          <a:stretch/>
        </p:blipFill>
        <p:spPr>
          <a:xfrm>
            <a:off x="4780088" y="1502094"/>
            <a:ext cx="4007307" cy="3206007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67"/>
          <p:cNvSpPr/>
          <p:nvPr/>
        </p:nvSpPr>
        <p:spPr>
          <a:xfrm rot="-175483">
            <a:off x="626021" y="945402"/>
            <a:ext cx="1405230" cy="472810"/>
          </a:xfrm>
          <a:prstGeom prst="ellipse">
            <a:avLst/>
          </a:prstGeom>
          <a:solidFill>
            <a:srgbClr val="F5A213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67"/>
          <p:cNvSpPr txBox="1"/>
          <p:nvPr/>
        </p:nvSpPr>
        <p:spPr>
          <a:xfrm>
            <a:off x="540129" y="980368"/>
            <a:ext cx="43854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93"/>
              <a:buFont typeface="Montserrat"/>
              <a:buNone/>
            </a:pPr>
            <a:r>
              <a:rPr b="1" lang="en" sz="2305">
                <a:solidFill>
                  <a:srgbClr val="1D7E75"/>
                </a:solidFill>
                <a:latin typeface="Urbanist"/>
                <a:ea typeface="Urbanist"/>
                <a:cs typeface="Urbanist"/>
                <a:sym typeface="Urbanist"/>
              </a:rPr>
              <a:t>Solution for Traceability</a:t>
            </a:r>
            <a:endParaRPr b="1" sz="2305">
              <a:solidFill>
                <a:srgbClr val="1D7E75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561" name="Google Shape;561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7884" y="4714513"/>
            <a:ext cx="2139350" cy="111026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67"/>
          <p:cNvSpPr/>
          <p:nvPr/>
        </p:nvSpPr>
        <p:spPr>
          <a:xfrm>
            <a:off x="505493" y="1881276"/>
            <a:ext cx="2694900" cy="508200"/>
          </a:xfrm>
          <a:prstGeom prst="roundRect">
            <a:avLst>
              <a:gd fmla="val 16667" name="adj"/>
            </a:avLst>
          </a:prstGeom>
          <a:solidFill>
            <a:srgbClr val="4A9E7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Traceability Technology with barcode system</a:t>
            </a:r>
            <a:endParaRPr b="1" i="0" sz="13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descr="Sebuah gambar berisi cangkir, orang, makanan&#10;&#10;Deskripsi dibuat secara otomatis" id="563" name="Google Shape;563;p6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5495" y="2554002"/>
            <a:ext cx="2177902" cy="1451935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67"/>
          <p:cNvSpPr/>
          <p:nvPr/>
        </p:nvSpPr>
        <p:spPr>
          <a:xfrm>
            <a:off x="1557195" y="3478422"/>
            <a:ext cx="443700" cy="4629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67"/>
          <p:cNvSpPr/>
          <p:nvPr/>
        </p:nvSpPr>
        <p:spPr>
          <a:xfrm>
            <a:off x="4076321" y="3368749"/>
            <a:ext cx="443700" cy="4629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6" name="Google Shape;566;p6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46167" y="3643702"/>
            <a:ext cx="630857" cy="633020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67"/>
          <p:cNvSpPr txBox="1"/>
          <p:nvPr/>
        </p:nvSpPr>
        <p:spPr>
          <a:xfrm>
            <a:off x="544104" y="668743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accent4"/>
                </a:solidFill>
                <a:latin typeface="Urbanist"/>
                <a:ea typeface="Urbanist"/>
                <a:cs typeface="Urbanist"/>
                <a:sym typeface="Urbanist"/>
              </a:rPr>
              <a:t>Our Innovation and Solution</a:t>
            </a:r>
            <a:endParaRPr b="1" sz="1100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68" name="Google Shape;568;p67"/>
          <p:cNvSpPr/>
          <p:nvPr/>
        </p:nvSpPr>
        <p:spPr>
          <a:xfrm>
            <a:off x="4712525" y="1297375"/>
            <a:ext cx="1953300" cy="423300"/>
          </a:xfrm>
          <a:prstGeom prst="roundRect">
            <a:avLst>
              <a:gd fmla="val 16667" name="adj"/>
            </a:avLst>
          </a:prstGeom>
          <a:solidFill>
            <a:srgbClr val="4A9E79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rPr>
              <a:t>Birdnest Harvest Tracking </a:t>
            </a:r>
            <a:endParaRPr b="1" i="0" sz="1200" u="none" cap="none" strike="noStrik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grpSp>
        <p:nvGrpSpPr>
          <p:cNvPr id="569" name="Google Shape;569;p67"/>
          <p:cNvGrpSpPr/>
          <p:nvPr/>
        </p:nvGrpSpPr>
        <p:grpSpPr>
          <a:xfrm>
            <a:off x="3630700" y="229825"/>
            <a:ext cx="1625400" cy="423300"/>
            <a:chOff x="171447" y="180818"/>
            <a:chExt cx="1625400" cy="423300"/>
          </a:xfrm>
        </p:grpSpPr>
        <p:sp>
          <p:nvSpPr>
            <p:cNvPr id="570" name="Google Shape;570;p67"/>
            <p:cNvSpPr/>
            <p:nvPr/>
          </p:nvSpPr>
          <p:spPr>
            <a:xfrm>
              <a:off x="171447" y="180818"/>
              <a:ext cx="1625400" cy="4233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1" name="Google Shape;571;p67"/>
            <p:cNvPicPr preferRelativeResize="0"/>
            <p:nvPr/>
          </p:nvPicPr>
          <p:blipFill rotWithShape="1">
            <a:blip r:embed="rId8">
              <a:alphaModFix/>
            </a:blip>
            <a:srcRect b="29730" l="8349" r="5578" t="29037"/>
            <a:stretch/>
          </p:blipFill>
          <p:spPr>
            <a:xfrm>
              <a:off x="1090765" y="233900"/>
              <a:ext cx="591067" cy="283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buah gambar berisi langit malam&#10;&#10;Deskripsi dibuat secara otomatis" id="572" name="Google Shape;572;p67"/>
            <p:cNvPicPr preferRelativeResize="0"/>
            <p:nvPr/>
          </p:nvPicPr>
          <p:blipFill rotWithShape="1">
            <a:blip r:embed="rId9">
              <a:alphaModFix/>
            </a:blip>
            <a:srcRect b="23618" l="0" r="0" t="26661"/>
            <a:stretch/>
          </p:blipFill>
          <p:spPr>
            <a:xfrm>
              <a:off x="270287" y="240069"/>
              <a:ext cx="884725" cy="3109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